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8" r:id="rId4"/>
    <p:sldId id="261" r:id="rId5"/>
    <p:sldId id="262" r:id="rId6"/>
    <p:sldId id="264" r:id="rId7"/>
    <p:sldId id="282" r:id="rId8"/>
    <p:sldId id="259" r:id="rId9"/>
    <p:sldId id="284" r:id="rId10"/>
    <p:sldId id="286" r:id="rId11"/>
    <p:sldId id="267" r:id="rId12"/>
    <p:sldId id="280" r:id="rId13"/>
    <p:sldId id="304" r:id="rId14"/>
    <p:sldId id="287" r:id="rId15"/>
    <p:sldId id="269" r:id="rId16"/>
    <p:sldId id="271" r:id="rId17"/>
    <p:sldId id="296" r:id="rId18"/>
    <p:sldId id="289" r:id="rId19"/>
    <p:sldId id="297" r:id="rId20"/>
    <p:sldId id="274" r:id="rId21"/>
    <p:sldId id="298" r:id="rId22"/>
    <p:sldId id="321" r:id="rId23"/>
    <p:sldId id="275" r:id="rId24"/>
    <p:sldId id="323" r:id="rId25"/>
    <p:sldId id="314" r:id="rId26"/>
    <p:sldId id="309" r:id="rId27"/>
    <p:sldId id="310" r:id="rId28"/>
    <p:sldId id="301" r:id="rId29"/>
    <p:sldId id="299" r:id="rId30"/>
    <p:sldId id="303" r:id="rId31"/>
    <p:sldId id="316" r:id="rId32"/>
    <p:sldId id="317" r:id="rId33"/>
    <p:sldId id="318" r:id="rId34"/>
    <p:sldId id="315" r:id="rId35"/>
    <p:sldId id="300" r:id="rId36"/>
    <p:sldId id="290" r:id="rId37"/>
    <p:sldId id="305" r:id="rId38"/>
    <p:sldId id="307" r:id="rId39"/>
    <p:sldId id="306" r:id="rId40"/>
    <p:sldId id="277" r:id="rId41"/>
    <p:sldId id="313" r:id="rId42"/>
    <p:sldId id="311" r:id="rId43"/>
    <p:sldId id="302" r:id="rId44"/>
    <p:sldId id="266" r:id="rId4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1" d="100"/>
          <a:sy n="71" d="100"/>
        </p:scale>
        <p:origin x="4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71930-382E-4B48-BA7B-2E4F8E0B9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167246-4213-47A8-B021-336FFF5C8E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F030C5D-D007-41BC-97EA-4656AE1C4D92}"/>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F9642996-CD49-481F-BCB6-C70FAB53264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730C0CF-6886-457E-B2DF-F24BB8DA013D}"/>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423805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29B313-B0DB-4A0D-9C53-6BC2907C601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D388E03-DF68-45F0-8AED-098CB7A4BAA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270E807-3731-4DDF-80D5-57B338EBFF36}"/>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B3B2F2FF-00A2-4B4F-BD31-4CE1BAE51F3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DBF2A75-DC75-41EE-8C0A-984F9D34EA66}"/>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1349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554362-7B31-470E-8660-0FABE0F398C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8B162A9-DA31-484F-9542-14D27FA151E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C61B062-F048-4ED4-BC0E-F646375327AF}"/>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3BA4B31B-121D-4200-A9F9-24FD4AEC32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48D73C4-078A-40C9-AFB2-DBBF372B881A}"/>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61292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515FE-D6E9-47AE-A192-EFEF190CD7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046BF08-AD27-45B1-875A-8FF128FE943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FE2FFA6-F073-4554-A237-BD95C6464909}"/>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668C95E2-07E8-42B2-9349-3A55A867F4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2890320-804C-45EA-8495-74FE9D2BEE5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126599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ED02D-1F15-4FC6-84A9-B0036D23EAC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E957230-5F9C-4E85-A938-C48FB20BC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03F4811-A98C-4F10-B736-4A421850E42C}"/>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DDD8F2A2-FB85-4E78-8BBB-147D968D6DF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B2E942-BF4C-40C0-9A1C-B1106F1BB08A}"/>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41936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F6505-079D-4B63-B9C3-DE0B4F77646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87BBAE-E47C-4322-8F42-26D3F869172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F86BD3DE-804B-45D1-8867-F253E0A5082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44DB4A4-DABF-4EFD-91A4-3E95D9E6EC37}"/>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6" name="Marcador de pie de página 5">
            <a:extLst>
              <a:ext uri="{FF2B5EF4-FFF2-40B4-BE49-F238E27FC236}">
                <a16:creationId xmlns:a16="http://schemas.microsoft.com/office/drawing/2014/main" id="{65ADF265-0C0F-4F0F-A2F4-9CD67B6C617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6A07877-E5E8-4ED7-8497-DF782B0DEAF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213358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06EDC-D4BC-4ED0-9213-61438AF9579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14369B-3E5F-4093-B429-C1B83C34A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B47FE25-5F1C-461F-BCCB-164A6DB39ED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12A1B89-6980-40C7-972D-303F18EC07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05EDCDA-8669-438F-BF2B-A8207CFDCFA0}"/>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D24C219-0E6B-4861-B7B2-1B6540A6F445}"/>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8" name="Marcador de pie de página 7">
            <a:extLst>
              <a:ext uri="{FF2B5EF4-FFF2-40B4-BE49-F238E27FC236}">
                <a16:creationId xmlns:a16="http://schemas.microsoft.com/office/drawing/2014/main" id="{3A762F2A-6BD7-4E55-B533-92098735F10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57C6126-4258-4A6C-8568-2154C6C2B788}"/>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23100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79258-96A6-4DA6-A791-E0BE0DE15E5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0F289DB-0D2A-4B8D-947E-D0F3A431EB8D}"/>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4" name="Marcador de pie de página 3">
            <a:extLst>
              <a:ext uri="{FF2B5EF4-FFF2-40B4-BE49-F238E27FC236}">
                <a16:creationId xmlns:a16="http://schemas.microsoft.com/office/drawing/2014/main" id="{8D90ADA2-DF98-4D9A-9971-9F5AA8AA153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817046D-DFD1-486F-9816-834D5F826C3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94821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B1526F-086F-4466-A214-73520C814DB4}"/>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3" name="Marcador de pie de página 2">
            <a:extLst>
              <a:ext uri="{FF2B5EF4-FFF2-40B4-BE49-F238E27FC236}">
                <a16:creationId xmlns:a16="http://schemas.microsoft.com/office/drawing/2014/main" id="{ECC1176A-0697-4E9D-96A5-92436B313CC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1EBF016-B640-422D-924D-53EE15321440}"/>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2753802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16F76-7DBF-4C6E-B4BC-409AEC4022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71A1A22-776F-4583-83C1-C56021ABA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0592377-8CCA-4482-8D57-2C9C34A5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B09F8DC-FCA1-4DB1-AD35-601E857CC5FD}"/>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6" name="Marcador de pie de página 5">
            <a:extLst>
              <a:ext uri="{FF2B5EF4-FFF2-40B4-BE49-F238E27FC236}">
                <a16:creationId xmlns:a16="http://schemas.microsoft.com/office/drawing/2014/main" id="{9327E2AA-6AD0-44F9-B9F4-4B981996BB0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80EF6F4-5F60-4B1C-9672-B48DA95DC94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182352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5243B-D3D1-41F8-A9EF-8E9AD54795A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2BF9550-2E58-4FFE-9B90-00974A0242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DA72014C-90FF-43B6-A056-91B474A9D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B238D470-89B3-42AE-9729-BE0EE3E1CF82}"/>
              </a:ext>
            </a:extLst>
          </p:cNvPr>
          <p:cNvSpPr>
            <a:spLocks noGrp="1"/>
          </p:cNvSpPr>
          <p:nvPr>
            <p:ph type="dt" sz="half" idx="10"/>
          </p:nvPr>
        </p:nvSpPr>
        <p:spPr/>
        <p:txBody>
          <a:bodyPr/>
          <a:lstStyle/>
          <a:p>
            <a:fld id="{7E8C74AF-F356-4169-993D-C236B9E54468}" type="datetimeFigureOut">
              <a:rPr lang="es-CO" smtClean="0"/>
              <a:t>14/06/2024</a:t>
            </a:fld>
            <a:endParaRPr lang="es-CO"/>
          </a:p>
        </p:txBody>
      </p:sp>
      <p:sp>
        <p:nvSpPr>
          <p:cNvPr id="6" name="Marcador de pie de página 5">
            <a:extLst>
              <a:ext uri="{FF2B5EF4-FFF2-40B4-BE49-F238E27FC236}">
                <a16:creationId xmlns:a16="http://schemas.microsoft.com/office/drawing/2014/main" id="{FC29E7FF-10AC-4DD1-9C9A-A52C571B32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1FF0D1-5CB3-4C05-B175-1825F700AF59}"/>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95233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590C02-36F1-4E33-B2D8-55B1BC8D9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DBD3925-0E36-4CBA-A2DC-2495F417D0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DC4ABF-4E77-4006-80B6-1266E187D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C74AF-F356-4169-993D-C236B9E54468}" type="datetimeFigureOut">
              <a:rPr lang="es-CO" smtClean="0"/>
              <a:t>14/06/2024</a:t>
            </a:fld>
            <a:endParaRPr lang="es-CO"/>
          </a:p>
        </p:txBody>
      </p:sp>
      <p:sp>
        <p:nvSpPr>
          <p:cNvPr id="5" name="Marcador de pie de página 4">
            <a:extLst>
              <a:ext uri="{FF2B5EF4-FFF2-40B4-BE49-F238E27FC236}">
                <a16:creationId xmlns:a16="http://schemas.microsoft.com/office/drawing/2014/main" id="{2CDFE80D-DCF1-4E8D-BDB9-E2D947F47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64DF31F-F786-4F80-8E7C-868D4A27E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4E45C-864D-4B7C-8CBF-6C7601D3533D}" type="slidenum">
              <a:rPr lang="es-CO" smtClean="0"/>
              <a:t>‹Nº›</a:t>
            </a:fld>
            <a:endParaRPr lang="es-CO"/>
          </a:p>
        </p:txBody>
      </p:sp>
    </p:spTree>
    <p:extLst>
      <p:ext uri="{BB962C8B-B14F-4D97-AF65-F5344CB8AC3E}">
        <p14:creationId xmlns:p14="http://schemas.microsoft.com/office/powerpoint/2010/main" val="235401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11.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6.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06.png"/><Relationship Id="rId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11.pn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87.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png"/><Relationship Id="rId21" Type="http://schemas.openxmlformats.org/officeDocument/2006/relationships/image" Target="../media/image87.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3.png"/><Relationship Id="rId16" Type="http://schemas.openxmlformats.org/officeDocument/2006/relationships/image" Target="../media/image146.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1.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0.png"/></Relationships>
</file>

<file path=ppt/slides/_rels/slide29.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162.jp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161.jpg"/><Relationship Id="rId17" Type="http://schemas.openxmlformats.org/officeDocument/2006/relationships/image" Target="../media/image166.jpg"/><Relationship Id="rId2" Type="http://schemas.openxmlformats.org/officeDocument/2006/relationships/image" Target="../media/image1.png"/><Relationship Id="rId16"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55.jpg"/><Relationship Id="rId11" Type="http://schemas.openxmlformats.org/officeDocument/2006/relationships/image" Target="../media/image160.jpg"/><Relationship Id="rId5" Type="http://schemas.openxmlformats.org/officeDocument/2006/relationships/image" Target="../media/image154.jpg"/><Relationship Id="rId15" Type="http://schemas.openxmlformats.org/officeDocument/2006/relationships/image" Target="../media/image164.jpg"/><Relationship Id="rId10" Type="http://schemas.openxmlformats.org/officeDocument/2006/relationships/image" Target="../media/image159.jpg"/><Relationship Id="rId4" Type="http://schemas.openxmlformats.org/officeDocument/2006/relationships/image" Target="../media/image153.jpg"/><Relationship Id="rId9" Type="http://schemas.openxmlformats.org/officeDocument/2006/relationships/image" Target="../media/image158.jpg"/><Relationship Id="rId14" Type="http://schemas.openxmlformats.org/officeDocument/2006/relationships/image" Target="../media/image16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8.jpg"/><Relationship Id="rId7" Type="http://schemas.openxmlformats.org/officeDocument/2006/relationships/image" Target="../media/image172.jpg"/><Relationship Id="rId2"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image" Target="../media/image171.jpg"/><Relationship Id="rId11" Type="http://schemas.openxmlformats.org/officeDocument/2006/relationships/image" Target="../media/image1.png"/><Relationship Id="rId5" Type="http://schemas.openxmlformats.org/officeDocument/2006/relationships/image" Target="../media/image170.jpg"/><Relationship Id="rId10" Type="http://schemas.openxmlformats.org/officeDocument/2006/relationships/image" Target="../media/image175.jpg"/><Relationship Id="rId4" Type="http://schemas.openxmlformats.org/officeDocument/2006/relationships/image" Target="../media/image169.jpg"/><Relationship Id="rId9" Type="http://schemas.openxmlformats.org/officeDocument/2006/relationships/image" Target="../media/image174.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png"/><Relationship Id="rId2"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89.jpg"/><Relationship Id="rId3" Type="http://schemas.openxmlformats.org/officeDocument/2006/relationships/image" Target="../media/image181.png"/><Relationship Id="rId7" Type="http://schemas.openxmlformats.org/officeDocument/2006/relationships/image" Target="../media/image158.jpg"/><Relationship Id="rId12" Type="http://schemas.openxmlformats.org/officeDocument/2006/relationships/image" Target="../media/image188.jpeg"/><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84.jpg"/><Relationship Id="rId11" Type="http://schemas.openxmlformats.org/officeDocument/2006/relationships/image" Target="../media/image86.png"/><Relationship Id="rId5" Type="http://schemas.openxmlformats.org/officeDocument/2006/relationships/image" Target="../media/image183.png"/><Relationship Id="rId15" Type="http://schemas.openxmlformats.org/officeDocument/2006/relationships/image" Target="../media/image56.png"/><Relationship Id="rId10" Type="http://schemas.openxmlformats.org/officeDocument/2006/relationships/image" Target="../media/image187.jpg"/><Relationship Id="rId4" Type="http://schemas.openxmlformats.org/officeDocument/2006/relationships/image" Target="../media/image182.png"/><Relationship Id="rId9" Type="http://schemas.openxmlformats.org/officeDocument/2006/relationships/image" Target="../media/image186.png"/><Relationship Id="rId1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91.png"/><Relationship Id="rId5" Type="http://schemas.openxmlformats.org/officeDocument/2006/relationships/image" Target="../media/image125.png"/><Relationship Id="rId10" Type="http://schemas.openxmlformats.org/officeDocument/2006/relationships/image" Target="../media/image122.png"/><Relationship Id="rId4" Type="http://schemas.openxmlformats.org/officeDocument/2006/relationships/image" Target="../media/image1.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png"/><Relationship Id="rId7" Type="http://schemas.openxmlformats.org/officeDocument/2006/relationships/image" Target="../media/image195.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3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203.png"/><Relationship Id="rId18" Type="http://schemas.openxmlformats.org/officeDocument/2006/relationships/image" Target="../media/image207.png"/><Relationship Id="rId3" Type="http://schemas.openxmlformats.org/officeDocument/2006/relationships/image" Target="../media/image139.png"/><Relationship Id="rId7" Type="http://schemas.openxmlformats.org/officeDocument/2006/relationships/image" Target="../media/image198.png"/><Relationship Id="rId12" Type="http://schemas.openxmlformats.org/officeDocument/2006/relationships/image" Target="../media/image202.png"/><Relationship Id="rId17" Type="http://schemas.openxmlformats.org/officeDocument/2006/relationships/image" Target="../media/image56.png"/><Relationship Id="rId2" Type="http://schemas.openxmlformats.org/officeDocument/2006/relationships/image" Target="../media/image1.pn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96.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image" Target="../media/image87.png"/><Relationship Id="rId9" Type="http://schemas.openxmlformats.org/officeDocument/2006/relationships/image" Target="../media/image199.png"/><Relationship Id="rId14" Type="http://schemas.openxmlformats.org/officeDocument/2006/relationships/image" Target="../media/image204.png"/></Relationships>
</file>

<file path=ppt/slides/_rels/slide3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39.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215.pn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214.jpeg"/><Relationship Id="rId17" Type="http://schemas.openxmlformats.org/officeDocument/2006/relationships/image" Target="../media/image219.jpg"/><Relationship Id="rId2" Type="http://schemas.openxmlformats.org/officeDocument/2006/relationships/image" Target="../media/image1.png"/><Relationship Id="rId16" Type="http://schemas.openxmlformats.org/officeDocument/2006/relationships/image" Target="../media/image218.jpeg"/><Relationship Id="rId1" Type="http://schemas.openxmlformats.org/officeDocument/2006/relationships/slideLayout" Target="../slideLayouts/slideLayout2.xml"/><Relationship Id="rId6" Type="http://schemas.openxmlformats.org/officeDocument/2006/relationships/image" Target="../media/image155.jpg"/><Relationship Id="rId11" Type="http://schemas.openxmlformats.org/officeDocument/2006/relationships/image" Target="../media/image213.jpeg"/><Relationship Id="rId5" Type="http://schemas.openxmlformats.org/officeDocument/2006/relationships/image" Target="../media/image154.jpg"/><Relationship Id="rId15" Type="http://schemas.openxmlformats.org/officeDocument/2006/relationships/image" Target="../media/image217.jpg"/><Relationship Id="rId10" Type="http://schemas.openxmlformats.org/officeDocument/2006/relationships/image" Target="../media/image212.jpg"/><Relationship Id="rId4" Type="http://schemas.openxmlformats.org/officeDocument/2006/relationships/image" Target="../media/image153.jpg"/><Relationship Id="rId9" Type="http://schemas.openxmlformats.org/officeDocument/2006/relationships/image" Target="../media/image211.jpg"/><Relationship Id="rId14" Type="http://schemas.openxmlformats.org/officeDocument/2006/relationships/image" Target="../media/image21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63.png"/><Relationship Id="rId4" Type="http://schemas.openxmlformats.org/officeDocument/2006/relationships/image" Target="../media/image223.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231.png"/><Relationship Id="rId18" Type="http://schemas.openxmlformats.org/officeDocument/2006/relationships/image" Target="../media/image21.png"/><Relationship Id="rId3" Type="http://schemas.openxmlformats.org/officeDocument/2006/relationships/image" Target="../media/image225.png"/><Relationship Id="rId7" Type="http://schemas.openxmlformats.org/officeDocument/2006/relationships/image" Target="../media/image227.png"/><Relationship Id="rId12" Type="http://schemas.openxmlformats.org/officeDocument/2006/relationships/image" Target="../media/image230.png"/><Relationship Id="rId17" Type="http://schemas.openxmlformats.org/officeDocument/2006/relationships/image" Target="../media/image234.png"/><Relationship Id="rId2" Type="http://schemas.openxmlformats.org/officeDocument/2006/relationships/image" Target="../media/image224.jpeg"/><Relationship Id="rId16"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26.png"/><Relationship Id="rId11" Type="http://schemas.openxmlformats.org/officeDocument/2006/relationships/image" Target="../media/image229.png"/><Relationship Id="rId5" Type="http://schemas.openxmlformats.org/officeDocument/2006/relationships/image" Target="../media/image90.png"/><Relationship Id="rId15" Type="http://schemas.openxmlformats.org/officeDocument/2006/relationships/image" Target="../media/image233.png"/><Relationship Id="rId10" Type="http://schemas.openxmlformats.org/officeDocument/2006/relationships/image" Target="../media/image87.png"/><Relationship Id="rId19" Type="http://schemas.openxmlformats.org/officeDocument/2006/relationships/image" Target="../media/image179.png"/><Relationship Id="rId4" Type="http://schemas.openxmlformats.org/officeDocument/2006/relationships/image" Target="../media/image1.png"/><Relationship Id="rId9" Type="http://schemas.openxmlformats.org/officeDocument/2006/relationships/image" Target="../media/image228.jpeg"/><Relationship Id="rId14" Type="http://schemas.openxmlformats.org/officeDocument/2006/relationships/image" Target="../media/image232.png"/></Relationships>
</file>

<file path=ppt/slides/_rels/slide4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2.png"/><Relationship Id="rId7" Type="http://schemas.openxmlformats.org/officeDocument/2006/relationships/image" Target="../media/image1.png"/><Relationship Id="rId12"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12.png"/><Relationship Id="rId5" Type="http://schemas.openxmlformats.org/officeDocument/2006/relationships/image" Target="../media/image44.png"/><Relationship Id="rId10" Type="http://schemas.openxmlformats.org/officeDocument/2006/relationships/image" Target="../media/image11.png"/><Relationship Id="rId4" Type="http://schemas.openxmlformats.org/officeDocument/2006/relationships/image" Target="../media/image43.png"/><Relationship Id="rId9" Type="http://schemas.openxmlformats.org/officeDocument/2006/relationships/image" Target="../media/image10.pn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7.png"/><Relationship Id="rId7"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1693233-9CD7-496A-9F26-7282480BCF8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37903" y="3137537"/>
            <a:ext cx="1916192" cy="582926"/>
          </a:xfrm>
          <a:prstGeom prst="rect">
            <a:avLst/>
          </a:prstGeom>
          <a:noFill/>
        </p:spPr>
      </p:pic>
      <p:sp>
        <p:nvSpPr>
          <p:cNvPr id="10" name="Google Shape;90;p15">
            <a:extLst>
              <a:ext uri="{FF2B5EF4-FFF2-40B4-BE49-F238E27FC236}">
                <a16:creationId xmlns:a16="http://schemas.microsoft.com/office/drawing/2014/main" id="{97D008C1-C892-4893-B572-A56016022A5A}"/>
              </a:ext>
            </a:extLst>
          </p:cNvPr>
          <p:cNvSpPr txBox="1">
            <a:spLocks/>
          </p:cNvSpPr>
          <p:nvPr/>
        </p:nvSpPr>
        <p:spPr>
          <a:xfrm>
            <a:off x="4432438" y="3877463"/>
            <a:ext cx="3327122" cy="582925"/>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2800" dirty="0">
                <a:solidFill>
                  <a:schemeClr val="bg1">
                    <a:lumMod val="10000"/>
                  </a:schemeClr>
                </a:solidFill>
                <a:latin typeface="Bahnschrift Light" panose="020B0502040204020203" pitchFamily="34" charset="0"/>
              </a:rPr>
              <a:t>MODELO YOLOV8</a:t>
            </a:r>
          </a:p>
        </p:txBody>
      </p:sp>
      <p:sp>
        <p:nvSpPr>
          <p:cNvPr id="12" name="Google Shape;91;p15">
            <a:extLst>
              <a:ext uri="{FF2B5EF4-FFF2-40B4-BE49-F238E27FC236}">
                <a16:creationId xmlns:a16="http://schemas.microsoft.com/office/drawing/2014/main" id="{64BA0D26-AC55-4BC9-8A7D-1C68F96EF1AF}"/>
              </a:ext>
            </a:extLst>
          </p:cNvPr>
          <p:cNvSpPr txBox="1">
            <a:spLocks/>
          </p:cNvSpPr>
          <p:nvPr/>
        </p:nvSpPr>
        <p:spPr>
          <a:xfrm>
            <a:off x="3945023" y="4168926"/>
            <a:ext cx="4301952" cy="57939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800" dirty="0">
                <a:solidFill>
                  <a:schemeClr val="bg1">
                    <a:lumMod val="10000"/>
                  </a:schemeClr>
                </a:solidFill>
                <a:latin typeface="Times New Roman" panose="02020603050405020304" pitchFamily="18" charset="0"/>
                <a:ea typeface="Akatab" panose="020B0604020202020204" charset="0"/>
                <a:cs typeface="Times New Roman" panose="02020603050405020304" pitchFamily="18" charset="0"/>
              </a:rPr>
              <a:t>Visión general de la estructura operativa</a:t>
            </a:r>
          </a:p>
        </p:txBody>
      </p:sp>
    </p:spTree>
    <p:extLst>
      <p:ext uri="{BB962C8B-B14F-4D97-AF65-F5344CB8AC3E}">
        <p14:creationId xmlns:p14="http://schemas.microsoft.com/office/powerpoint/2010/main" val="3551009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75361CA9-330A-49E6-866F-0C99A805B060}"/>
              </a:ext>
            </a:extLst>
          </p:cNvPr>
          <p:cNvSpPr txBox="1"/>
          <p:nvPr/>
        </p:nvSpPr>
        <p:spPr>
          <a:xfrm>
            <a:off x="419281" y="1147141"/>
            <a:ext cx="10236200" cy="338554"/>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Es imperativo reestructurar la carpeta </a:t>
            </a:r>
            <a:r>
              <a:rPr lang="es-MX" sz="1600" dirty="0" err="1">
                <a:latin typeface="Times New Roman" panose="02020603050405020304" pitchFamily="18" charset="0"/>
                <a:cs typeface="Times New Roman" panose="02020603050405020304" pitchFamily="18" charset="0"/>
              </a:rPr>
              <a:t>YOLODataset</a:t>
            </a:r>
            <a:r>
              <a:rPr lang="es-MX" sz="1600" dirty="0">
                <a:latin typeface="Times New Roman" panose="02020603050405020304" pitchFamily="18" charset="0"/>
                <a:cs typeface="Times New Roman" panose="02020603050405020304" pitchFamily="18" charset="0"/>
              </a:rPr>
              <a:t> para facilitar su gestión durante el proceso de entrenamiento.</a:t>
            </a:r>
            <a:endParaRPr lang="es-CO" sz="1600" dirty="0">
              <a:latin typeface="Times New Roman" panose="02020603050405020304" pitchFamily="18" charset="0"/>
              <a:cs typeface="Times New Roman" panose="02020603050405020304" pitchFamily="18" charset="0"/>
            </a:endParaRPr>
          </a:p>
        </p:txBody>
      </p:sp>
      <p:pic>
        <p:nvPicPr>
          <p:cNvPr id="10" name="Imagen 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0965A10-7B36-48BA-8E05-CCCBAC5DC4B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6" name="Google Shape;225;p22">
            <a:extLst>
              <a:ext uri="{FF2B5EF4-FFF2-40B4-BE49-F238E27FC236}">
                <a16:creationId xmlns:a16="http://schemas.microsoft.com/office/drawing/2014/main" id="{E9B40962-B7A1-4D9B-BB05-5D075DC200E6}"/>
              </a:ext>
            </a:extLst>
          </p:cNvPr>
          <p:cNvSpPr/>
          <p:nvPr/>
        </p:nvSpPr>
        <p:spPr>
          <a:xfrm>
            <a:off x="1804574" y="4085195"/>
            <a:ext cx="45719" cy="3102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2">
            <a:extLst>
              <a:ext uri="{FF2B5EF4-FFF2-40B4-BE49-F238E27FC236}">
                <a16:creationId xmlns:a16="http://schemas.microsoft.com/office/drawing/2014/main" id="{B4CA3D15-4AC7-41C1-BE99-0ABD59CA3592}"/>
              </a:ext>
            </a:extLst>
          </p:cNvPr>
          <p:cNvSpPr/>
          <p:nvPr/>
        </p:nvSpPr>
        <p:spPr>
          <a:xfrm flipH="1">
            <a:off x="10121591" y="4085195"/>
            <a:ext cx="45719" cy="3120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8;p22">
            <a:extLst>
              <a:ext uri="{FF2B5EF4-FFF2-40B4-BE49-F238E27FC236}">
                <a16:creationId xmlns:a16="http://schemas.microsoft.com/office/drawing/2014/main" id="{6065D158-CC6B-4F20-8E79-33F861ECC0A1}"/>
              </a:ext>
            </a:extLst>
          </p:cNvPr>
          <p:cNvCxnSpPr>
            <a:cxnSpLocks/>
            <a:stCxn id="16" idx="3"/>
            <a:endCxn id="46" idx="0"/>
          </p:cNvCxnSpPr>
          <p:nvPr/>
        </p:nvCxnSpPr>
        <p:spPr>
          <a:xfrm>
            <a:off x="1850293" y="4240295"/>
            <a:ext cx="8286746" cy="158633"/>
          </a:xfrm>
          <a:prstGeom prst="bentConnector2">
            <a:avLst/>
          </a:prstGeom>
          <a:noFill/>
          <a:ln w="9525" cap="flat" cmpd="sng">
            <a:solidFill>
              <a:schemeClr val="bg1">
                <a:lumMod val="65000"/>
              </a:schemeClr>
            </a:solidFill>
            <a:prstDash val="solid"/>
            <a:round/>
            <a:headEnd type="none" w="med" len="med"/>
            <a:tailEnd type="none" w="med" len="med"/>
          </a:ln>
        </p:spPr>
      </p:cxnSp>
      <p:sp>
        <p:nvSpPr>
          <p:cNvPr id="24" name="Google Shape;230;p22">
            <a:extLst>
              <a:ext uri="{FF2B5EF4-FFF2-40B4-BE49-F238E27FC236}">
                <a16:creationId xmlns:a16="http://schemas.microsoft.com/office/drawing/2014/main" id="{E6470654-F6CE-40AD-8E86-F50B9E6381AB}"/>
              </a:ext>
            </a:extLst>
          </p:cNvPr>
          <p:cNvSpPr/>
          <p:nvPr/>
        </p:nvSpPr>
        <p:spPr>
          <a:xfrm>
            <a:off x="6075925" y="4075576"/>
            <a:ext cx="45719" cy="3102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32;p22">
            <a:extLst>
              <a:ext uri="{FF2B5EF4-FFF2-40B4-BE49-F238E27FC236}">
                <a16:creationId xmlns:a16="http://schemas.microsoft.com/office/drawing/2014/main" id="{6A0EAE22-83F3-4998-B67C-F6978033F683}"/>
              </a:ext>
            </a:extLst>
          </p:cNvPr>
          <p:cNvCxnSpPr>
            <a:cxnSpLocks/>
            <a:stCxn id="16" idx="1"/>
          </p:cNvCxnSpPr>
          <p:nvPr/>
        </p:nvCxnSpPr>
        <p:spPr>
          <a:xfrm flipH="1">
            <a:off x="951674" y="4240295"/>
            <a:ext cx="852900" cy="900"/>
          </a:xfrm>
          <a:prstGeom prst="straightConnector1">
            <a:avLst/>
          </a:prstGeom>
          <a:noFill/>
          <a:ln w="9525" cap="flat" cmpd="sng">
            <a:solidFill>
              <a:schemeClr val="bg1">
                <a:lumMod val="65000"/>
              </a:schemeClr>
            </a:solidFill>
            <a:prstDash val="solid"/>
            <a:round/>
            <a:headEnd type="none" w="med" len="med"/>
            <a:tailEnd type="diamond" w="med" len="med"/>
          </a:ln>
        </p:spPr>
      </p:cxnSp>
      <p:cxnSp>
        <p:nvCxnSpPr>
          <p:cNvPr id="27" name="Google Shape;233;p22">
            <a:extLst>
              <a:ext uri="{FF2B5EF4-FFF2-40B4-BE49-F238E27FC236}">
                <a16:creationId xmlns:a16="http://schemas.microsoft.com/office/drawing/2014/main" id="{D20A05F5-85F4-4A72-B331-BC59AEA90DD3}"/>
              </a:ext>
            </a:extLst>
          </p:cNvPr>
          <p:cNvCxnSpPr>
            <a:cxnSpLocks/>
            <a:endCxn id="21" idx="3"/>
          </p:cNvCxnSpPr>
          <p:nvPr/>
        </p:nvCxnSpPr>
        <p:spPr>
          <a:xfrm flipH="1">
            <a:off x="10121591" y="4241195"/>
            <a:ext cx="1178246" cy="0"/>
          </a:xfrm>
          <a:prstGeom prst="straightConnector1">
            <a:avLst/>
          </a:prstGeom>
          <a:noFill/>
          <a:ln w="9525" cap="flat" cmpd="sng">
            <a:solidFill>
              <a:schemeClr val="bg1">
                <a:lumMod val="65000"/>
              </a:schemeClr>
            </a:solidFill>
            <a:prstDash val="solid"/>
            <a:round/>
            <a:headEnd type="diamond" w="med" len="med"/>
            <a:tailEnd type="none" w="med" len="med"/>
          </a:ln>
        </p:spPr>
      </p:cxnSp>
      <p:pic>
        <p:nvPicPr>
          <p:cNvPr id="32" name="Imagen 31">
            <a:extLst>
              <a:ext uri="{FF2B5EF4-FFF2-40B4-BE49-F238E27FC236}">
                <a16:creationId xmlns:a16="http://schemas.microsoft.com/office/drawing/2014/main" id="{9355DA73-3F5E-4C4D-88DC-E1E6321F127D}"/>
              </a:ext>
            </a:extLst>
          </p:cNvPr>
          <p:cNvPicPr/>
          <p:nvPr/>
        </p:nvPicPr>
        <p:blipFill>
          <a:blip r:embed="rId3"/>
          <a:stretch>
            <a:fillRect/>
          </a:stretch>
        </p:blipFill>
        <p:spPr>
          <a:xfrm>
            <a:off x="503843" y="1590656"/>
            <a:ext cx="3131495" cy="1697802"/>
          </a:xfrm>
          <a:prstGeom prst="rect">
            <a:avLst/>
          </a:prstGeom>
        </p:spPr>
      </p:pic>
      <p:pic>
        <p:nvPicPr>
          <p:cNvPr id="33" name="Imagen 32">
            <a:extLst>
              <a:ext uri="{FF2B5EF4-FFF2-40B4-BE49-F238E27FC236}">
                <a16:creationId xmlns:a16="http://schemas.microsoft.com/office/drawing/2014/main" id="{E6F6903B-4882-4A7A-93C2-B410E79B7323}"/>
              </a:ext>
            </a:extLst>
          </p:cNvPr>
          <p:cNvPicPr/>
          <p:nvPr/>
        </p:nvPicPr>
        <p:blipFill>
          <a:blip r:embed="rId4"/>
          <a:stretch>
            <a:fillRect/>
          </a:stretch>
        </p:blipFill>
        <p:spPr>
          <a:xfrm>
            <a:off x="4391406" y="1590656"/>
            <a:ext cx="3445863" cy="1697802"/>
          </a:xfrm>
          <a:prstGeom prst="rect">
            <a:avLst/>
          </a:prstGeom>
        </p:spPr>
      </p:pic>
      <p:pic>
        <p:nvPicPr>
          <p:cNvPr id="34" name="Imagen 33">
            <a:extLst>
              <a:ext uri="{FF2B5EF4-FFF2-40B4-BE49-F238E27FC236}">
                <a16:creationId xmlns:a16="http://schemas.microsoft.com/office/drawing/2014/main" id="{5B1A90A7-CC60-4BA1-8D25-5981180426B5}"/>
              </a:ext>
            </a:extLst>
          </p:cNvPr>
          <p:cNvPicPr/>
          <p:nvPr/>
        </p:nvPicPr>
        <p:blipFill>
          <a:blip r:embed="rId5"/>
          <a:stretch>
            <a:fillRect/>
          </a:stretch>
        </p:blipFill>
        <p:spPr>
          <a:xfrm>
            <a:off x="8374102" y="1590656"/>
            <a:ext cx="3445862" cy="1715840"/>
          </a:xfrm>
          <a:prstGeom prst="rect">
            <a:avLst/>
          </a:prstGeom>
        </p:spPr>
      </p:pic>
      <p:grpSp>
        <p:nvGrpSpPr>
          <p:cNvPr id="35" name="Google Shape;238;p22">
            <a:extLst>
              <a:ext uri="{FF2B5EF4-FFF2-40B4-BE49-F238E27FC236}">
                <a16:creationId xmlns:a16="http://schemas.microsoft.com/office/drawing/2014/main" id="{AF4BBDEC-C22F-4E94-9624-8BD01FB93A86}"/>
              </a:ext>
            </a:extLst>
          </p:cNvPr>
          <p:cNvGrpSpPr/>
          <p:nvPr/>
        </p:nvGrpSpPr>
        <p:grpSpPr>
          <a:xfrm>
            <a:off x="460267" y="3749589"/>
            <a:ext cx="3205364" cy="1698403"/>
            <a:chOff x="1073033" y="2180738"/>
            <a:chExt cx="1750720" cy="1596052"/>
          </a:xfrm>
        </p:grpSpPr>
        <p:sp>
          <p:nvSpPr>
            <p:cNvPr id="37" name="Google Shape;240;p22">
              <a:extLst>
                <a:ext uri="{FF2B5EF4-FFF2-40B4-BE49-F238E27FC236}">
                  <a16:creationId xmlns:a16="http://schemas.microsoft.com/office/drawing/2014/main" id="{32D40190-734A-4248-8FB4-4804F92F84A0}"/>
                </a:ext>
              </a:extLst>
            </p:cNvPr>
            <p:cNvSpPr txBox="1"/>
            <p:nvPr/>
          </p:nvSpPr>
          <p:spPr>
            <a:xfrm>
              <a:off x="1073033" y="2180738"/>
              <a:ext cx="1750720" cy="312508"/>
            </a:xfrm>
            <a:prstGeom prst="rect">
              <a:avLst/>
            </a:prstGeom>
            <a:noFill/>
            <a:ln>
              <a:noFill/>
            </a:ln>
          </p:spPr>
          <p:txBody>
            <a:bodyPr spcFirstLastPara="1" wrap="square" lIns="91425" tIns="91425" rIns="91425" bIns="91425" anchor="b" anchorCtr="0">
              <a:noAutofit/>
            </a:bodyPr>
            <a:lstStyle/>
            <a:p>
              <a:pPr lvl="0" algn="ctr"/>
              <a:r>
                <a:rPr lang="es-MX" sz="1200" b="1" dirty="0">
                  <a:latin typeface="Bell MT" panose="02020503060305020303" pitchFamily="18" charset="0"/>
                </a:rPr>
                <a:t>Reestructuración de Datos de </a:t>
              </a:r>
              <a:r>
                <a:rPr lang="es-MX" sz="1200" b="1" dirty="0" err="1">
                  <a:latin typeface="Bell MT" panose="02020503060305020303" pitchFamily="18" charset="0"/>
                </a:rPr>
                <a:t>YOLODataset</a:t>
              </a:r>
              <a:endParaRPr sz="1100" b="1" dirty="0">
                <a:solidFill>
                  <a:schemeClr val="dk1"/>
                </a:solidFill>
                <a:latin typeface="Bell MT" panose="02020503060305020303" pitchFamily="18" charset="0"/>
                <a:ea typeface="Noto Serif Ethiopic"/>
                <a:cs typeface="Noto Serif Ethiopic"/>
                <a:sym typeface="Noto Serif Ethiopic"/>
              </a:endParaRPr>
            </a:p>
          </p:txBody>
        </p:sp>
        <p:sp>
          <p:nvSpPr>
            <p:cNvPr id="38" name="Google Shape;241;p22">
              <a:extLst>
                <a:ext uri="{FF2B5EF4-FFF2-40B4-BE49-F238E27FC236}">
                  <a16:creationId xmlns:a16="http://schemas.microsoft.com/office/drawing/2014/main" id="{A338608C-7CE6-43C9-8D47-174A06594982}"/>
                </a:ext>
              </a:extLst>
            </p:cNvPr>
            <p:cNvSpPr txBox="1"/>
            <p:nvPr/>
          </p:nvSpPr>
          <p:spPr>
            <a:xfrm>
              <a:off x="1128047" y="2833290"/>
              <a:ext cx="1695706" cy="943500"/>
            </a:xfrm>
            <a:prstGeom prst="rect">
              <a:avLst/>
            </a:prstGeom>
            <a:noFill/>
            <a:ln>
              <a:noFill/>
            </a:ln>
          </p:spPr>
          <p:txBody>
            <a:bodyPr spcFirstLastPara="1" wrap="square" lIns="91425" tIns="91425" rIns="91425" bIns="91425" anchor="t" anchorCtr="0">
              <a:noAutofit/>
            </a:bodyPr>
            <a:lstStyle/>
            <a:p>
              <a:pPr lvl="0" algn="just"/>
              <a:br>
                <a:rPr lang="es-MX" sz="400" dirty="0">
                  <a:latin typeface="Times New Roman" panose="02020603050405020304" pitchFamily="18" charset="0"/>
                  <a:cs typeface="Times New Roman" panose="02020603050405020304" pitchFamily="18" charset="0"/>
                </a:rPr>
              </a:br>
              <a:r>
                <a:rPr lang="es-MX" sz="1000" dirty="0">
                  <a:latin typeface="Times New Roman" panose="02020603050405020304" pitchFamily="18" charset="0"/>
                  <a:cs typeface="Times New Roman" panose="02020603050405020304" pitchFamily="18" charset="0"/>
                </a:rPr>
                <a:t>Esta función llevará a cabo el procesamiento de los datos de las subcarpetas, eliminando las carpetas de prueba (test), validación (val) y entrenamiento (</a:t>
              </a:r>
              <a:r>
                <a:rPr lang="es-MX" sz="1000" dirty="0" err="1">
                  <a:latin typeface="Times New Roman" panose="02020603050405020304" pitchFamily="18" charset="0"/>
                  <a:cs typeface="Times New Roman" panose="02020603050405020304" pitchFamily="18" charset="0"/>
                </a:rPr>
                <a:t>train</a:t>
              </a:r>
              <a:r>
                <a:rPr lang="es-MX" sz="1000" dirty="0">
                  <a:latin typeface="Times New Roman" panose="02020603050405020304" pitchFamily="18" charset="0"/>
                  <a:cs typeface="Times New Roman" panose="02020603050405020304" pitchFamily="18" charset="0"/>
                </a:rPr>
                <a:t>), y extrayendo su contenido hacia la carpeta que las engloba.</a:t>
              </a:r>
              <a:endParaRPr sz="4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39" name="Google Shape;238;p22">
            <a:extLst>
              <a:ext uri="{FF2B5EF4-FFF2-40B4-BE49-F238E27FC236}">
                <a16:creationId xmlns:a16="http://schemas.microsoft.com/office/drawing/2014/main" id="{1A20FD2F-4F8A-4203-A3C0-9917F44C24DE}"/>
              </a:ext>
            </a:extLst>
          </p:cNvPr>
          <p:cNvGrpSpPr/>
          <p:nvPr/>
        </p:nvGrpSpPr>
        <p:grpSpPr>
          <a:xfrm>
            <a:off x="4153301" y="3762763"/>
            <a:ext cx="3922071" cy="1454837"/>
            <a:chOff x="775175" y="2339931"/>
            <a:chExt cx="1745668" cy="1820222"/>
          </a:xfrm>
        </p:grpSpPr>
        <p:sp>
          <p:nvSpPr>
            <p:cNvPr id="41" name="Google Shape;240;p22">
              <a:extLst>
                <a:ext uri="{FF2B5EF4-FFF2-40B4-BE49-F238E27FC236}">
                  <a16:creationId xmlns:a16="http://schemas.microsoft.com/office/drawing/2014/main" id="{81D8B773-6B2B-4026-BCAD-227DD73BF17C}"/>
                </a:ext>
              </a:extLst>
            </p:cNvPr>
            <p:cNvSpPr txBox="1"/>
            <p:nvPr/>
          </p:nvSpPr>
          <p:spPr>
            <a:xfrm>
              <a:off x="807557" y="2339931"/>
              <a:ext cx="1707870" cy="521100"/>
            </a:xfrm>
            <a:prstGeom prst="rect">
              <a:avLst/>
            </a:prstGeom>
            <a:noFill/>
            <a:ln>
              <a:noFill/>
            </a:ln>
          </p:spPr>
          <p:txBody>
            <a:bodyPr spcFirstLastPara="1" wrap="square" lIns="91425" tIns="91425" rIns="91425" bIns="91425" anchor="b" anchorCtr="0">
              <a:noAutofit/>
            </a:bodyPr>
            <a:lstStyle/>
            <a:p>
              <a:pPr algn="ctr"/>
              <a:r>
                <a:rPr lang="es-MX" sz="1200" b="1" dirty="0">
                  <a:latin typeface="Bell MT" panose="02020503060305020303" pitchFamily="18" charset="0"/>
                </a:rPr>
                <a:t>División de Procesos: Configuración y Subida de Datos</a:t>
              </a:r>
              <a:endParaRPr sz="1200" b="1" dirty="0">
                <a:latin typeface="Bell MT" panose="02020503060305020303" pitchFamily="18" charset="0"/>
                <a:sym typeface="Noto Serif Ethiopic"/>
              </a:endParaRPr>
            </a:p>
          </p:txBody>
        </p:sp>
        <p:sp>
          <p:nvSpPr>
            <p:cNvPr id="42" name="Google Shape;241;p22">
              <a:extLst>
                <a:ext uri="{FF2B5EF4-FFF2-40B4-BE49-F238E27FC236}">
                  <a16:creationId xmlns:a16="http://schemas.microsoft.com/office/drawing/2014/main" id="{5D2609E1-980A-4266-A129-BEF61F5DD1A4}"/>
                </a:ext>
              </a:extLst>
            </p:cNvPr>
            <p:cNvSpPr txBox="1"/>
            <p:nvPr/>
          </p:nvSpPr>
          <p:spPr>
            <a:xfrm>
              <a:off x="775175" y="3216653"/>
              <a:ext cx="1745668" cy="943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Esta función permitirá establecer una nueva ubicación que solo se utilizará para almacenar la configuración de los datos de entrenamiento. Serán trasladados a las carpetas generales según el modelo que se está utilizando; estas son:</a:t>
              </a:r>
              <a:endParaRPr lang="es-CO" sz="1000" dirty="0">
                <a:latin typeface="Times New Roman" panose="02020603050405020304" pitchFamily="18" charset="0"/>
                <a:cs typeface="Times New Roman" panose="02020603050405020304" pitchFamily="18" charset="0"/>
              </a:endParaRPr>
            </a:p>
          </p:txBody>
        </p:sp>
      </p:grpSp>
      <p:grpSp>
        <p:nvGrpSpPr>
          <p:cNvPr id="43" name="Google Shape;238;p22">
            <a:extLst>
              <a:ext uri="{FF2B5EF4-FFF2-40B4-BE49-F238E27FC236}">
                <a16:creationId xmlns:a16="http://schemas.microsoft.com/office/drawing/2014/main" id="{63DD398C-2851-49EB-8AE2-5F11AD87C408}"/>
              </a:ext>
            </a:extLst>
          </p:cNvPr>
          <p:cNvGrpSpPr/>
          <p:nvPr/>
        </p:nvGrpSpPr>
        <p:grpSpPr>
          <a:xfrm>
            <a:off x="8385311" y="3760688"/>
            <a:ext cx="3503455" cy="1405574"/>
            <a:chOff x="1072706" y="2271200"/>
            <a:chExt cx="1559347" cy="1728266"/>
          </a:xfrm>
        </p:grpSpPr>
        <p:sp>
          <p:nvSpPr>
            <p:cNvPr id="45" name="Google Shape;240;p22">
              <a:extLst>
                <a:ext uri="{FF2B5EF4-FFF2-40B4-BE49-F238E27FC236}">
                  <a16:creationId xmlns:a16="http://schemas.microsoft.com/office/drawing/2014/main" id="{15DC16A1-C33B-47F1-9D1C-E5259E726A6A}"/>
                </a:ext>
              </a:extLst>
            </p:cNvPr>
            <p:cNvSpPr txBox="1"/>
            <p:nvPr/>
          </p:nvSpPr>
          <p:spPr>
            <a:xfrm>
              <a:off x="1072706" y="2271200"/>
              <a:ext cx="1550700" cy="4258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200" b="1" dirty="0" err="1">
                  <a:latin typeface="Bell MT" panose="02020503060305020303" pitchFamily="18" charset="0"/>
                  <a:sym typeface="Noto Serif Ethiopic"/>
                </a:rPr>
                <a:t>Modificacion</a:t>
              </a:r>
              <a:r>
                <a:rPr lang="es-CO" sz="1200" b="1" dirty="0">
                  <a:latin typeface="Bell MT" panose="02020503060305020303" pitchFamily="18" charset="0"/>
                  <a:sym typeface="Noto Serif Ethiopic"/>
                </a:rPr>
                <a:t> al archivo </a:t>
              </a:r>
              <a:r>
                <a:rPr lang="es-CO" sz="1200" b="1" dirty="0" err="1">
                  <a:latin typeface="Bell MT" panose="02020503060305020303" pitchFamily="18" charset="0"/>
                  <a:sym typeface="Noto Serif Ethiopic"/>
                </a:rPr>
                <a:t>dataset.yaml</a:t>
              </a:r>
              <a:endParaRPr sz="1200" b="1" dirty="0">
                <a:latin typeface="Bell MT" panose="02020503060305020303" pitchFamily="18" charset="0"/>
                <a:sym typeface="Noto Serif Ethiopic"/>
              </a:endParaRPr>
            </a:p>
          </p:txBody>
        </p:sp>
        <p:sp>
          <p:nvSpPr>
            <p:cNvPr id="46" name="Google Shape;241;p22">
              <a:extLst>
                <a:ext uri="{FF2B5EF4-FFF2-40B4-BE49-F238E27FC236}">
                  <a16:creationId xmlns:a16="http://schemas.microsoft.com/office/drawing/2014/main" id="{E4A7CAB3-1826-4295-9EA1-BBFD414177C5}"/>
                </a:ext>
              </a:extLst>
            </p:cNvPr>
            <p:cNvSpPr txBox="1"/>
            <p:nvPr/>
          </p:nvSpPr>
          <p:spPr>
            <a:xfrm>
              <a:off x="1072706" y="3055967"/>
              <a:ext cx="1559347" cy="943499"/>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Akatab"/>
                  <a:ea typeface="Akatab"/>
                  <a:cs typeface="Akatab"/>
                  <a:sym typeface="Akatab"/>
                </a:rPr>
                <a:t> </a:t>
              </a:r>
              <a:r>
                <a:rPr lang="es-MX" sz="1000" dirty="0">
                  <a:latin typeface="Times New Roman" panose="02020603050405020304" pitchFamily="18" charset="0"/>
                  <a:cs typeface="Times New Roman" panose="02020603050405020304" pitchFamily="18" charset="0"/>
                  <a:sym typeface="Akatab"/>
                </a:rPr>
                <a:t>La función tiene como objetivo verificar y ajustar las rutas, consolidándolas en un único archivo "</a:t>
              </a:r>
              <a:r>
                <a:rPr lang="es-MX" sz="1000" dirty="0" err="1">
                  <a:latin typeface="Times New Roman" panose="02020603050405020304" pitchFamily="18" charset="0"/>
                  <a:cs typeface="Times New Roman" panose="02020603050405020304" pitchFamily="18" charset="0"/>
                  <a:sym typeface="Akatab"/>
                </a:rPr>
                <a:t>dataset.yaml</a:t>
              </a:r>
              <a:r>
                <a:rPr lang="es-MX" sz="1000" dirty="0">
                  <a:latin typeface="Times New Roman" panose="02020603050405020304" pitchFamily="18" charset="0"/>
                  <a:cs typeface="Times New Roman" panose="02020603050405020304" pitchFamily="18" charset="0"/>
                  <a:sym typeface="Akatab"/>
                </a:rPr>
                <a:t>" que se utilizará durante la fase de entrenamiento, este archivo almacena las direcciones y clases de los datos destinados al entrenamiento. </a:t>
              </a:r>
              <a:endParaRPr sz="1000" dirty="0">
                <a:latin typeface="Times New Roman" panose="02020603050405020304" pitchFamily="18" charset="0"/>
                <a:cs typeface="Times New Roman" panose="02020603050405020304" pitchFamily="18" charset="0"/>
                <a:sym typeface="Akatab"/>
              </a:endParaRPr>
            </a:p>
          </p:txBody>
        </p:sp>
      </p:grpSp>
      <p:sp>
        <p:nvSpPr>
          <p:cNvPr id="50" name="CuadroTexto 49">
            <a:extLst>
              <a:ext uri="{FF2B5EF4-FFF2-40B4-BE49-F238E27FC236}">
                <a16:creationId xmlns:a16="http://schemas.microsoft.com/office/drawing/2014/main" id="{446F5F60-CBD7-47D9-A277-184C1AE937FC}"/>
              </a:ext>
            </a:extLst>
          </p:cNvPr>
          <p:cNvSpPr txBox="1"/>
          <p:nvPr/>
        </p:nvSpPr>
        <p:spPr>
          <a:xfrm>
            <a:off x="5279609" y="5257443"/>
            <a:ext cx="1520857" cy="276999"/>
          </a:xfrm>
          <a:prstGeom prst="rect">
            <a:avLst/>
          </a:prstGeom>
          <a:noFill/>
        </p:spPr>
        <p:txBody>
          <a:bodyPr wrap="square" rtlCol="0">
            <a:spAutoFit/>
          </a:bodyPr>
          <a:lstStyle/>
          <a:p>
            <a:pPr marL="171450" indent="-171450">
              <a:buFont typeface="Wingdings" panose="05000000000000000000" pitchFamily="2" charset="2"/>
              <a:buChar char="Ø"/>
            </a:pPr>
            <a:r>
              <a:rPr lang="es-CO" sz="1200" dirty="0">
                <a:latin typeface="Bell MT" panose="02020503060305020303" pitchFamily="18" charset="0"/>
              </a:rPr>
              <a:t>Modelo de marcas</a:t>
            </a:r>
          </a:p>
        </p:txBody>
      </p:sp>
      <p:sp>
        <p:nvSpPr>
          <p:cNvPr id="51" name="CuadroTexto 50">
            <a:extLst>
              <a:ext uri="{FF2B5EF4-FFF2-40B4-BE49-F238E27FC236}">
                <a16:creationId xmlns:a16="http://schemas.microsoft.com/office/drawing/2014/main" id="{CE59A987-ED1D-40AA-91E2-CEBAB4D7B04E}"/>
              </a:ext>
            </a:extLst>
          </p:cNvPr>
          <p:cNvSpPr txBox="1"/>
          <p:nvPr/>
        </p:nvSpPr>
        <p:spPr>
          <a:xfrm>
            <a:off x="5279609" y="5558099"/>
            <a:ext cx="3105702" cy="276999"/>
          </a:xfrm>
          <a:prstGeom prst="rect">
            <a:avLst/>
          </a:prstGeom>
          <a:noFill/>
        </p:spPr>
        <p:txBody>
          <a:bodyPr wrap="square" rtlCol="0">
            <a:spAutoFit/>
          </a:bodyPr>
          <a:lstStyle/>
          <a:p>
            <a:pPr marL="171450" indent="-171450">
              <a:buFont typeface="Wingdings" panose="05000000000000000000" pitchFamily="2" charset="2"/>
              <a:buChar char="Ø"/>
            </a:pPr>
            <a:r>
              <a:rPr lang="es-CO" sz="1200" dirty="0">
                <a:latin typeface="Bell MT" panose="02020503060305020303" pitchFamily="18" charset="0"/>
              </a:rPr>
              <a:t>Modelo de daños (rayón y abolladura)</a:t>
            </a:r>
          </a:p>
        </p:txBody>
      </p:sp>
      <p:pic>
        <p:nvPicPr>
          <p:cNvPr id="54" name="Imagen 53" descr="A screenshot of a computer&#10;&#10;Description automatically generated">
            <a:extLst>
              <a:ext uri="{FF2B5EF4-FFF2-40B4-BE49-F238E27FC236}">
                <a16:creationId xmlns:a16="http://schemas.microsoft.com/office/drawing/2014/main" id="{16726751-65C6-4C21-99EF-5B82CAC6396D}"/>
              </a:ext>
            </a:extLst>
          </p:cNvPr>
          <p:cNvPicPr/>
          <p:nvPr/>
        </p:nvPicPr>
        <p:blipFill>
          <a:blip r:embed="rId6"/>
          <a:stretch>
            <a:fillRect/>
          </a:stretch>
        </p:blipFill>
        <p:spPr>
          <a:xfrm>
            <a:off x="10293462" y="5258785"/>
            <a:ext cx="756956" cy="622381"/>
          </a:xfrm>
          <a:prstGeom prst="rect">
            <a:avLst/>
          </a:prstGeom>
        </p:spPr>
      </p:pic>
      <p:sp>
        <p:nvSpPr>
          <p:cNvPr id="55" name="CuadroTexto 54">
            <a:extLst>
              <a:ext uri="{FF2B5EF4-FFF2-40B4-BE49-F238E27FC236}">
                <a16:creationId xmlns:a16="http://schemas.microsoft.com/office/drawing/2014/main" id="{6BD5E1D7-07D3-4B83-8BEF-6796B186109E}"/>
              </a:ext>
            </a:extLst>
          </p:cNvPr>
          <p:cNvSpPr txBox="1"/>
          <p:nvPr/>
        </p:nvSpPr>
        <p:spPr>
          <a:xfrm>
            <a:off x="8672874" y="5365356"/>
            <a:ext cx="1520857" cy="307777"/>
          </a:xfrm>
          <a:prstGeom prst="rect">
            <a:avLst/>
          </a:prstGeom>
          <a:noFill/>
        </p:spPr>
        <p:txBody>
          <a:bodyPr wrap="square" rtlCol="0">
            <a:spAutoFit/>
          </a:bodyPr>
          <a:lstStyle/>
          <a:p>
            <a:r>
              <a:rPr lang="es-CO" sz="1400" dirty="0">
                <a:latin typeface="Bell MT" panose="02020503060305020303" pitchFamily="18" charset="0"/>
              </a:rPr>
              <a:t>Estructura final:</a:t>
            </a:r>
          </a:p>
        </p:txBody>
      </p:sp>
      <p:pic>
        <p:nvPicPr>
          <p:cNvPr id="79" name="Imagen 78">
            <a:extLst>
              <a:ext uri="{FF2B5EF4-FFF2-40B4-BE49-F238E27FC236}">
                <a16:creationId xmlns:a16="http://schemas.microsoft.com/office/drawing/2014/main" id="{37DDD0B2-4E2A-4450-BB5C-1D5CE9C93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543" y="3299242"/>
            <a:ext cx="385780" cy="385780"/>
          </a:xfrm>
          <a:prstGeom prst="rect">
            <a:avLst/>
          </a:prstGeom>
        </p:spPr>
      </p:pic>
      <p:pic>
        <p:nvPicPr>
          <p:cNvPr id="80" name="Picture 6" descr="Two - Free arrows icons">
            <a:extLst>
              <a:ext uri="{FF2B5EF4-FFF2-40B4-BE49-F238E27FC236}">
                <a16:creationId xmlns:a16="http://schemas.microsoft.com/office/drawing/2014/main" id="{34B6B826-3D46-4229-A526-FA9FBFB4F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4365" y="3314544"/>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 descr="Three Generic Others icon">
            <a:extLst>
              <a:ext uri="{FF2B5EF4-FFF2-40B4-BE49-F238E27FC236}">
                <a16:creationId xmlns:a16="http://schemas.microsoft.com/office/drawing/2014/main" id="{42EB7459-1209-4726-AC19-3D42DDD23D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1560" y="3360560"/>
            <a:ext cx="385779" cy="385779"/>
          </a:xfrm>
          <a:prstGeom prst="rect">
            <a:avLst/>
          </a:prstGeom>
          <a:noFill/>
          <a:extLst>
            <a:ext uri="{909E8E84-426E-40DD-AFC4-6F175D3DCCD1}">
              <a14:hiddenFill xmlns:a14="http://schemas.microsoft.com/office/drawing/2010/main">
                <a:solidFill>
                  <a:srgbClr val="FFFFFF"/>
                </a:solidFill>
              </a14:hiddenFill>
            </a:ext>
          </a:extLst>
        </p:spPr>
      </p:pic>
      <p:sp>
        <p:nvSpPr>
          <p:cNvPr id="36" name="Título 1">
            <a:extLst>
              <a:ext uri="{FF2B5EF4-FFF2-40B4-BE49-F238E27FC236}">
                <a16:creationId xmlns:a16="http://schemas.microsoft.com/office/drawing/2014/main" id="{1C3742F2-33F6-4FDD-A0ED-B7C5E7D654FA}"/>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Modificación de la estructura de la carpeta de conversión </a:t>
            </a:r>
          </a:p>
          <a:p>
            <a:pPr algn="ctr"/>
            <a:r>
              <a:rPr lang="es-CO" sz="1600" dirty="0" err="1">
                <a:latin typeface="Bahnschrift Light" panose="020B0502040204020203" pitchFamily="34" charset="0"/>
              </a:rPr>
              <a:t>YOLODataset</a:t>
            </a:r>
            <a:endParaRPr lang="es-CO" sz="1600" dirty="0">
              <a:latin typeface="Bahnschrift Light" panose="020B0502040204020203" pitchFamily="34" charset="0"/>
            </a:endParaRPr>
          </a:p>
        </p:txBody>
      </p:sp>
      <p:sp>
        <p:nvSpPr>
          <p:cNvPr id="40" name="CuadroTexto 39">
            <a:extLst>
              <a:ext uri="{FF2B5EF4-FFF2-40B4-BE49-F238E27FC236}">
                <a16:creationId xmlns:a16="http://schemas.microsoft.com/office/drawing/2014/main" id="{D3E68E1D-3AB6-4601-B6EF-1E252D0FC7C5}"/>
              </a:ext>
            </a:extLst>
          </p:cNvPr>
          <p:cNvSpPr txBox="1"/>
          <p:nvPr/>
        </p:nvSpPr>
        <p:spPr>
          <a:xfrm>
            <a:off x="854930" y="5965959"/>
            <a:ext cx="6477742" cy="430887"/>
          </a:xfrm>
          <a:prstGeom prst="rect">
            <a:avLst/>
          </a:prstGeom>
          <a:noFill/>
        </p:spPr>
        <p:txBody>
          <a:bodyPr wrap="square" rtlCol="0">
            <a:spAutoFit/>
          </a:bodyPr>
          <a:lstStyle/>
          <a:p>
            <a:r>
              <a:rPr lang="es-MX" sz="1050" dirty="0">
                <a:latin typeface="Bell MT" panose="02020503060305020303" pitchFamily="18" charset="0"/>
              </a:rPr>
              <a:t>Para poder utilizar el modo entrenamiento, debe ejecutar esta celda con el fin de obtener la dirección del data previamente configurado.</a:t>
            </a:r>
          </a:p>
        </p:txBody>
      </p:sp>
      <p:pic>
        <p:nvPicPr>
          <p:cNvPr id="6146" name="Picture 2" descr="Warning Generic Flat icon">
            <a:extLst>
              <a:ext uri="{FF2B5EF4-FFF2-40B4-BE49-F238E27FC236}">
                <a16:creationId xmlns:a16="http://schemas.microsoft.com/office/drawing/2014/main" id="{C391D904-A898-4253-A3BE-6DEE93DCB1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059" y="6004480"/>
            <a:ext cx="191871" cy="1918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ng process">
            <a:extLst>
              <a:ext uri="{FF2B5EF4-FFF2-40B4-BE49-F238E27FC236}">
                <a16:creationId xmlns:a16="http://schemas.microsoft.com/office/drawing/2014/main" id="{EE33F8F3-7E1E-475C-923B-D3E839D80E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059" y="6405516"/>
            <a:ext cx="191871" cy="191871"/>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742BBCB1-EF0B-4E70-B0C5-8BC2FF0FA2CD}"/>
              </a:ext>
            </a:extLst>
          </p:cNvPr>
          <p:cNvSpPr txBox="1"/>
          <p:nvPr/>
        </p:nvSpPr>
        <p:spPr>
          <a:xfrm>
            <a:off x="854929" y="6362734"/>
            <a:ext cx="6477743" cy="430887"/>
          </a:xfrm>
          <a:prstGeom prst="rect">
            <a:avLst/>
          </a:prstGeom>
          <a:noFill/>
        </p:spPr>
        <p:txBody>
          <a:bodyPr wrap="square" rtlCol="0">
            <a:spAutoFit/>
          </a:bodyPr>
          <a:lstStyle/>
          <a:p>
            <a:r>
              <a:rPr lang="es-MX" sz="1050" dirty="0">
                <a:latin typeface="Bell MT" panose="02020503060305020303" pitchFamily="18" charset="0"/>
              </a:rPr>
              <a:t>Si desea realizar un nuevo entrenamiento, no es necesario volver a configurar todos los datos si no hay actualizaciones en los mismos. Sin embargo, es indispensable ejecutar la celda para obtener la ruta.</a:t>
            </a:r>
          </a:p>
        </p:txBody>
      </p:sp>
      <p:pic>
        <p:nvPicPr>
          <p:cNvPr id="3" name="Imagen 2">
            <a:extLst>
              <a:ext uri="{FF2B5EF4-FFF2-40B4-BE49-F238E27FC236}">
                <a16:creationId xmlns:a16="http://schemas.microsoft.com/office/drawing/2014/main" id="{9EE3A257-A7E3-4C75-ACBB-7F99AC66BC31}"/>
              </a:ext>
            </a:extLst>
          </p:cNvPr>
          <p:cNvPicPr>
            <a:picLocks noChangeAspect="1"/>
          </p:cNvPicPr>
          <p:nvPr/>
        </p:nvPicPr>
        <p:blipFill>
          <a:blip r:embed="rId12"/>
          <a:stretch>
            <a:fillRect/>
          </a:stretch>
        </p:blipFill>
        <p:spPr>
          <a:xfrm>
            <a:off x="4226055" y="5267344"/>
            <a:ext cx="939025" cy="228632"/>
          </a:xfrm>
          <a:prstGeom prst="rect">
            <a:avLst/>
          </a:prstGeom>
        </p:spPr>
      </p:pic>
      <p:pic>
        <p:nvPicPr>
          <p:cNvPr id="4" name="Imagen 3">
            <a:extLst>
              <a:ext uri="{FF2B5EF4-FFF2-40B4-BE49-F238E27FC236}">
                <a16:creationId xmlns:a16="http://schemas.microsoft.com/office/drawing/2014/main" id="{A95200A3-CA2F-4B6D-9F6A-84A647E89767}"/>
              </a:ext>
            </a:extLst>
          </p:cNvPr>
          <p:cNvPicPr>
            <a:picLocks noChangeAspect="1"/>
          </p:cNvPicPr>
          <p:nvPr/>
        </p:nvPicPr>
        <p:blipFill>
          <a:blip r:embed="rId13"/>
          <a:stretch>
            <a:fillRect/>
          </a:stretch>
        </p:blipFill>
        <p:spPr>
          <a:xfrm>
            <a:off x="4226054" y="5577066"/>
            <a:ext cx="939025" cy="228632"/>
          </a:xfrm>
          <a:prstGeom prst="rect">
            <a:avLst/>
          </a:prstGeom>
        </p:spPr>
      </p:pic>
      <p:pic>
        <p:nvPicPr>
          <p:cNvPr id="44" name="Imagen 43">
            <a:extLst>
              <a:ext uri="{FF2B5EF4-FFF2-40B4-BE49-F238E27FC236}">
                <a16:creationId xmlns:a16="http://schemas.microsoft.com/office/drawing/2014/main" id="{7FEF2813-5B32-4195-B9A0-E2177E9C4B9B}"/>
              </a:ext>
            </a:extLst>
          </p:cNvPr>
          <p:cNvPicPr>
            <a:picLocks noChangeAspect="1"/>
          </p:cNvPicPr>
          <p:nvPr/>
        </p:nvPicPr>
        <p:blipFill>
          <a:blip r:embed="rId14"/>
          <a:stretch>
            <a:fillRect/>
          </a:stretch>
        </p:blipFill>
        <p:spPr>
          <a:xfrm>
            <a:off x="7332672" y="6089193"/>
            <a:ext cx="3909616" cy="547082"/>
          </a:xfrm>
          <a:prstGeom prst="rect">
            <a:avLst/>
          </a:prstGeom>
        </p:spPr>
      </p:pic>
    </p:spTree>
    <p:extLst>
      <p:ext uri="{BB962C8B-B14F-4D97-AF65-F5344CB8AC3E}">
        <p14:creationId xmlns:p14="http://schemas.microsoft.com/office/powerpoint/2010/main" val="353521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681694" y="20561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Original</a:t>
            </a:r>
          </a:p>
        </p:txBody>
      </p:sp>
      <p:sp>
        <p:nvSpPr>
          <p:cNvPr id="19" name="CuadroTexto 18">
            <a:extLst>
              <a:ext uri="{FF2B5EF4-FFF2-40B4-BE49-F238E27FC236}">
                <a16:creationId xmlns:a16="http://schemas.microsoft.com/office/drawing/2014/main" id="{75361CA9-330A-49E6-866F-0C99A805B060}"/>
              </a:ext>
            </a:extLst>
          </p:cNvPr>
          <p:cNvSpPr txBox="1"/>
          <p:nvPr/>
        </p:nvSpPr>
        <p:spPr>
          <a:xfrm>
            <a:off x="399693" y="2941910"/>
            <a:ext cx="11079603" cy="584775"/>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Selección de un modelo original: Este modelo estará desbloqueado para cualquier modo de YOLO, por ende ejecute las siguientes celdas cuando desee utilizarlo:</a:t>
            </a:r>
          </a:p>
        </p:txBody>
      </p:sp>
      <p:pic>
        <p:nvPicPr>
          <p:cNvPr id="16" name="Imagen 15">
            <a:extLst>
              <a:ext uri="{FF2B5EF4-FFF2-40B4-BE49-F238E27FC236}">
                <a16:creationId xmlns:a16="http://schemas.microsoft.com/office/drawing/2014/main" id="{74BEB16D-C327-4543-A246-A752210F6063}"/>
              </a:ext>
            </a:extLst>
          </p:cNvPr>
          <p:cNvPicPr/>
          <p:nvPr/>
        </p:nvPicPr>
        <p:blipFill rotWithShape="1">
          <a:blip r:embed="rId2"/>
          <a:srcRect t="24393"/>
          <a:stretch/>
        </p:blipFill>
        <p:spPr>
          <a:xfrm>
            <a:off x="6219937" y="4087673"/>
            <a:ext cx="4375492" cy="1730078"/>
          </a:xfrm>
          <a:prstGeom prst="rect">
            <a:avLst/>
          </a:prstGeom>
        </p:spPr>
      </p:pic>
      <p:sp>
        <p:nvSpPr>
          <p:cNvPr id="9" name="CuadroTexto 8">
            <a:extLst>
              <a:ext uri="{FF2B5EF4-FFF2-40B4-BE49-F238E27FC236}">
                <a16:creationId xmlns:a16="http://schemas.microsoft.com/office/drawing/2014/main" id="{1C119201-64B6-4694-A9BC-E3F11A7E02A5}"/>
              </a:ext>
            </a:extLst>
          </p:cNvPr>
          <p:cNvSpPr txBox="1"/>
          <p:nvPr/>
        </p:nvSpPr>
        <p:spPr>
          <a:xfrm>
            <a:off x="6077396" y="3533703"/>
            <a:ext cx="4993626" cy="46166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Con esta función, podrás especificar el identificador correspondiente a la versión que deseas utilizar para habilitar su instalación en el sistema.</a:t>
            </a:r>
            <a:endParaRPr lang="es-CO" sz="1200" dirty="0">
              <a:latin typeface="Times New Roman" panose="02020603050405020304" pitchFamily="18" charset="0"/>
              <a:cs typeface="Times New Roman" panose="02020603050405020304" pitchFamily="18" charset="0"/>
            </a:endParaRPr>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3" name="CuadroTexto 12">
            <a:extLst>
              <a:ext uri="{FF2B5EF4-FFF2-40B4-BE49-F238E27FC236}">
                <a16:creationId xmlns:a16="http://schemas.microsoft.com/office/drawing/2014/main" id="{11560F03-3925-4ED3-9D6D-A8F1FEB0872C}"/>
              </a:ext>
            </a:extLst>
          </p:cNvPr>
          <p:cNvSpPr txBox="1"/>
          <p:nvPr/>
        </p:nvSpPr>
        <p:spPr>
          <a:xfrm>
            <a:off x="5881809" y="1313476"/>
            <a:ext cx="5384800" cy="738664"/>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Esta función le permitirá especificar dónde se guardarán las carpetas que contienen los resultados de los modos de tarea (entrenamiento, validación, exportación y predicción).</a:t>
            </a:r>
          </a:p>
        </p:txBody>
      </p:sp>
      <p:sp>
        <p:nvSpPr>
          <p:cNvPr id="2" name="Rectángulo 1">
            <a:extLst>
              <a:ext uri="{FF2B5EF4-FFF2-40B4-BE49-F238E27FC236}">
                <a16:creationId xmlns:a16="http://schemas.microsoft.com/office/drawing/2014/main" id="{5193FBA6-6762-4F53-8624-FA3E18C742FD}"/>
              </a:ext>
            </a:extLst>
          </p:cNvPr>
          <p:cNvSpPr/>
          <p:nvPr/>
        </p:nvSpPr>
        <p:spPr>
          <a:xfrm>
            <a:off x="399693" y="3600718"/>
            <a:ext cx="4748859" cy="338041"/>
          </a:xfrm>
          <a:prstGeom prst="rect">
            <a:avLst/>
          </a:prstGeom>
        </p:spPr>
        <p:txBody>
          <a:bodyPr wrap="square">
            <a:spAutoFit/>
          </a:bodyPr>
          <a:lstStyle/>
          <a:p>
            <a:pPr>
              <a:lnSpc>
                <a:spcPct val="107000"/>
              </a:lnSpc>
              <a:spcAft>
                <a:spcPts val="800"/>
              </a:spcAft>
            </a:pPr>
            <a:r>
              <a:rPr lang="es-CO" sz="1600" dirty="0">
                <a:latin typeface="Times New Roman" panose="02020603050405020304" pitchFamily="18" charset="0"/>
                <a:cs typeface="Times New Roman" panose="02020603050405020304" pitchFamily="18" charset="0"/>
              </a:rPr>
              <a:t>Identificadores para las variantes del modelo YOLOv8:</a:t>
            </a:r>
          </a:p>
        </p:txBody>
      </p:sp>
      <p:pic>
        <p:nvPicPr>
          <p:cNvPr id="14" name="Imagen 13">
            <a:extLst>
              <a:ext uri="{FF2B5EF4-FFF2-40B4-BE49-F238E27FC236}">
                <a16:creationId xmlns:a16="http://schemas.microsoft.com/office/drawing/2014/main" id="{869E2F06-9BA0-4017-9E12-B2BB1A2D7C42}"/>
              </a:ext>
            </a:extLst>
          </p:cNvPr>
          <p:cNvPicPr/>
          <p:nvPr/>
        </p:nvPicPr>
        <p:blipFill>
          <a:blip r:embed="rId4"/>
          <a:stretch>
            <a:fillRect/>
          </a:stretch>
        </p:blipFill>
        <p:spPr>
          <a:xfrm>
            <a:off x="399694" y="4049896"/>
            <a:ext cx="4748859" cy="1705610"/>
          </a:xfrm>
          <a:prstGeom prst="rect">
            <a:avLst/>
          </a:prstGeom>
        </p:spPr>
      </p:pic>
      <p:sp>
        <p:nvSpPr>
          <p:cNvPr id="15" name="Rectángulo 14">
            <a:extLst>
              <a:ext uri="{FF2B5EF4-FFF2-40B4-BE49-F238E27FC236}">
                <a16:creationId xmlns:a16="http://schemas.microsoft.com/office/drawing/2014/main" id="{262D84EA-E09A-4C48-8D6F-B8E976539061}"/>
              </a:ext>
            </a:extLst>
          </p:cNvPr>
          <p:cNvSpPr/>
          <p:nvPr/>
        </p:nvSpPr>
        <p:spPr>
          <a:xfrm>
            <a:off x="93108" y="5817751"/>
            <a:ext cx="5362027" cy="768415"/>
          </a:xfrm>
          <a:prstGeom prst="rect">
            <a:avLst/>
          </a:prstGeom>
        </p:spPr>
        <p:txBody>
          <a:bodyPr wrap="square">
            <a:spAutoFit/>
          </a:bodyPr>
          <a:lstStyle/>
          <a:p>
            <a:pPr marL="1371600" algn="just">
              <a:lnSpc>
                <a:spcPct val="107000"/>
              </a:lnSpc>
              <a:spcAft>
                <a:spcPts val="800"/>
              </a:spcAft>
            </a:pPr>
            <a:r>
              <a:rPr lang="es-MX" sz="1400" dirty="0">
                <a:latin typeface="Times New Roman" panose="02020603050405020304" pitchFamily="18" charset="0"/>
                <a:cs typeface="Times New Roman" panose="02020603050405020304" pitchFamily="18" charset="0"/>
              </a:rPr>
              <a:t>Instale la librería </a:t>
            </a:r>
            <a:r>
              <a:rPr lang="es-MX" sz="1400" dirty="0" err="1">
                <a:latin typeface="Times New Roman" panose="02020603050405020304" pitchFamily="18" charset="0"/>
                <a:cs typeface="Times New Roman" panose="02020603050405020304" pitchFamily="18" charset="0"/>
              </a:rPr>
              <a:t>gdown</a:t>
            </a:r>
            <a:r>
              <a:rPr lang="es-MX" sz="1400" dirty="0">
                <a:latin typeface="Times New Roman" panose="02020603050405020304" pitchFamily="18" charset="0"/>
                <a:cs typeface="Times New Roman" panose="02020603050405020304" pitchFamily="18" charset="0"/>
              </a:rPr>
              <a:t> para facilitar la instalación de los modelos directamente desde el script mediante un enlace proporcionado.</a:t>
            </a:r>
            <a:endParaRPr lang="es-CO" sz="1400" dirty="0">
              <a:latin typeface="Times New Roman" panose="02020603050405020304" pitchFamily="18" charset="0"/>
              <a:cs typeface="Times New Roman" panose="02020603050405020304" pitchFamily="18" charset="0"/>
            </a:endParaRPr>
          </a:p>
        </p:txBody>
      </p:sp>
      <p:sp>
        <p:nvSpPr>
          <p:cNvPr id="17" name="CuadroTexto 16">
            <a:extLst>
              <a:ext uri="{FF2B5EF4-FFF2-40B4-BE49-F238E27FC236}">
                <a16:creationId xmlns:a16="http://schemas.microsoft.com/office/drawing/2014/main" id="{975E972D-0862-45A4-809F-AE94EF5D1485}"/>
              </a:ext>
            </a:extLst>
          </p:cNvPr>
          <p:cNvSpPr txBox="1"/>
          <p:nvPr/>
        </p:nvSpPr>
        <p:spPr>
          <a:xfrm>
            <a:off x="402793" y="1004406"/>
            <a:ext cx="6082877" cy="369332"/>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Configuración de Carpetas Predeterminadas de Yolo</a:t>
            </a:r>
            <a:r>
              <a:rPr lang="es-CO" dirty="0"/>
              <a:t>:</a:t>
            </a:r>
          </a:p>
        </p:txBody>
      </p:sp>
      <p:pic>
        <p:nvPicPr>
          <p:cNvPr id="18" name="Picture 2" descr=" ">
            <a:extLst>
              <a:ext uri="{FF2B5EF4-FFF2-40B4-BE49-F238E27FC236}">
                <a16:creationId xmlns:a16="http://schemas.microsoft.com/office/drawing/2014/main" id="{71574A0D-F064-449E-8D52-366C3ADCB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 y="5648695"/>
            <a:ext cx="462658" cy="462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
            <a:extLst>
              <a:ext uri="{FF2B5EF4-FFF2-40B4-BE49-F238E27FC236}">
                <a16:creationId xmlns:a16="http://schemas.microsoft.com/office/drawing/2014/main" id="{185E3DCF-F266-4D6F-9DC1-F9FE0204F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7005" y="3649580"/>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 ">
            <a:extLst>
              <a:ext uri="{FF2B5EF4-FFF2-40B4-BE49-F238E27FC236}">
                <a16:creationId xmlns:a16="http://schemas.microsoft.com/office/drawing/2014/main" id="{F5A01C57-9717-4189-9EA6-E2ECA00CF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80" y="3633090"/>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 ">
            <a:extLst>
              <a:ext uri="{FF2B5EF4-FFF2-40B4-BE49-F238E27FC236}">
                <a16:creationId xmlns:a16="http://schemas.microsoft.com/office/drawing/2014/main" id="{6423F55E-FBF1-4C3E-BCA6-C9DDD1CD0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32" y="1423983"/>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BF8A6AF2-6874-422E-BC84-38E8C7A0C6F7}"/>
              </a:ext>
            </a:extLst>
          </p:cNvPr>
          <p:cNvSpPr txBox="1"/>
          <p:nvPr/>
        </p:nvSpPr>
        <p:spPr>
          <a:xfrm>
            <a:off x="6485670" y="5880022"/>
            <a:ext cx="4993626" cy="46166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La información sobre cada versión del modelo original YOLOv8 se encuentra en la diapositiva No.12</a:t>
            </a:r>
            <a:endParaRPr lang="es-CO" sz="1200" dirty="0">
              <a:latin typeface="Times New Roman" panose="02020603050405020304" pitchFamily="18" charset="0"/>
              <a:cs typeface="Times New Roman" panose="02020603050405020304" pitchFamily="18" charset="0"/>
            </a:endParaRPr>
          </a:p>
        </p:txBody>
      </p:sp>
      <p:pic>
        <p:nvPicPr>
          <p:cNvPr id="23" name="Picture 2" descr="Warning Generic Flat icon">
            <a:extLst>
              <a:ext uri="{FF2B5EF4-FFF2-40B4-BE49-F238E27FC236}">
                <a16:creationId xmlns:a16="http://schemas.microsoft.com/office/drawing/2014/main" id="{99F53F5F-2D44-4940-9329-45C4CACF1E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9937" y="5956967"/>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3898EEE-941F-4439-8E7D-2D00895F2668}"/>
              </a:ext>
            </a:extLst>
          </p:cNvPr>
          <p:cNvPicPr>
            <a:picLocks noChangeAspect="1"/>
          </p:cNvPicPr>
          <p:nvPr/>
        </p:nvPicPr>
        <p:blipFill>
          <a:blip r:embed="rId8"/>
          <a:stretch>
            <a:fillRect/>
          </a:stretch>
        </p:blipFill>
        <p:spPr>
          <a:xfrm>
            <a:off x="606831" y="1423983"/>
            <a:ext cx="4568914" cy="906498"/>
          </a:xfrm>
          <a:prstGeom prst="rect">
            <a:avLst/>
          </a:prstGeom>
        </p:spPr>
      </p:pic>
      <p:sp>
        <p:nvSpPr>
          <p:cNvPr id="24" name="Título 1">
            <a:extLst>
              <a:ext uri="{FF2B5EF4-FFF2-40B4-BE49-F238E27FC236}">
                <a16:creationId xmlns:a16="http://schemas.microsoft.com/office/drawing/2014/main" id="{038AC0F1-B95F-42B8-9AA2-0BB55227FAFC}"/>
              </a:ext>
            </a:extLst>
          </p:cNvPr>
          <p:cNvSpPr txBox="1">
            <a:spLocks/>
          </p:cNvSpPr>
          <p:nvPr/>
        </p:nvSpPr>
        <p:spPr>
          <a:xfrm>
            <a:off x="819596" y="-561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Configuración de carpetas predeterminadas</a:t>
            </a:r>
          </a:p>
        </p:txBody>
      </p:sp>
    </p:spTree>
    <p:extLst>
      <p:ext uri="{BB962C8B-B14F-4D97-AF65-F5344CB8AC3E}">
        <p14:creationId xmlns:p14="http://schemas.microsoft.com/office/powerpoint/2010/main" val="295358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1C119201-64B6-4694-A9BC-E3F11A7E02A5}"/>
              </a:ext>
            </a:extLst>
          </p:cNvPr>
          <p:cNvSpPr txBox="1"/>
          <p:nvPr/>
        </p:nvSpPr>
        <p:spPr>
          <a:xfrm>
            <a:off x="1104900" y="1685473"/>
            <a:ext cx="10013632" cy="86177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Examine la tabla de rendimiento proporcionada para comprender las características de cada versión de menor a mayor capacidad.</a:t>
            </a:r>
          </a:p>
          <a:p>
            <a:endParaRPr lang="es-CO" dirty="0"/>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8" name="Picture 1" descr="A screenshot of a computer&#10;&#10;Description automatically generated">
            <a:extLst>
              <a:ext uri="{FF2B5EF4-FFF2-40B4-BE49-F238E27FC236}">
                <a16:creationId xmlns:a16="http://schemas.microsoft.com/office/drawing/2014/main" id="{69095310-13B5-494A-855C-09EA60F4DE4E}"/>
              </a:ext>
            </a:extLst>
          </p:cNvPr>
          <p:cNvPicPr/>
          <p:nvPr/>
        </p:nvPicPr>
        <p:blipFill>
          <a:blip r:embed="rId3"/>
          <a:stretch>
            <a:fillRect/>
          </a:stretch>
        </p:blipFill>
        <p:spPr>
          <a:xfrm>
            <a:off x="1257301" y="3212375"/>
            <a:ext cx="4241588" cy="2528025"/>
          </a:xfrm>
          <a:prstGeom prst="rect">
            <a:avLst/>
          </a:prstGeom>
        </p:spPr>
      </p:pic>
      <p:pic>
        <p:nvPicPr>
          <p:cNvPr id="20" name="Picture 1" descr="A screenshot of a computer&#10;&#10;Description automatically generated">
            <a:extLst>
              <a:ext uri="{FF2B5EF4-FFF2-40B4-BE49-F238E27FC236}">
                <a16:creationId xmlns:a16="http://schemas.microsoft.com/office/drawing/2014/main" id="{613A1BF7-6D79-438C-96CE-EF0C23AFDBD9}"/>
              </a:ext>
            </a:extLst>
          </p:cNvPr>
          <p:cNvPicPr/>
          <p:nvPr/>
        </p:nvPicPr>
        <p:blipFill>
          <a:blip r:embed="rId4"/>
          <a:stretch>
            <a:fillRect/>
          </a:stretch>
        </p:blipFill>
        <p:spPr>
          <a:xfrm>
            <a:off x="6909011" y="3212375"/>
            <a:ext cx="4025688" cy="2528025"/>
          </a:xfrm>
          <a:prstGeom prst="rect">
            <a:avLst/>
          </a:prstGeom>
        </p:spPr>
      </p:pic>
      <p:sp>
        <p:nvSpPr>
          <p:cNvPr id="3" name="Rectángulo 2">
            <a:extLst>
              <a:ext uri="{FF2B5EF4-FFF2-40B4-BE49-F238E27FC236}">
                <a16:creationId xmlns:a16="http://schemas.microsoft.com/office/drawing/2014/main" id="{AF528A2C-6774-4852-AD29-DF59B904A85C}"/>
              </a:ext>
            </a:extLst>
          </p:cNvPr>
          <p:cNvSpPr/>
          <p:nvPr/>
        </p:nvSpPr>
        <p:spPr>
          <a:xfrm>
            <a:off x="1257299" y="2742964"/>
            <a:ext cx="4241589" cy="338554"/>
          </a:xfrm>
          <a:prstGeom prst="rect">
            <a:avLst/>
          </a:prstGeom>
        </p:spPr>
        <p:txBody>
          <a:bodyPr wrap="square">
            <a:spAutoFit/>
          </a:bodyPr>
          <a:lstStyle/>
          <a:p>
            <a:pPr lvl="1"/>
            <a:r>
              <a:rPr lang="es-CO" sz="1600" dirty="0">
                <a:latin typeface="Bell MT" panose="02020503060305020303" pitchFamily="18" charset="0"/>
              </a:rPr>
              <a:t>Para la tarea de </a:t>
            </a:r>
            <a:r>
              <a:rPr lang="es-CO" sz="1600" b="1" dirty="0">
                <a:latin typeface="Bell MT" panose="02020503060305020303" pitchFamily="18" charset="0"/>
              </a:rPr>
              <a:t>detección: </a:t>
            </a:r>
          </a:p>
        </p:txBody>
      </p:sp>
      <p:sp>
        <p:nvSpPr>
          <p:cNvPr id="21" name="Rectángulo 20">
            <a:extLst>
              <a:ext uri="{FF2B5EF4-FFF2-40B4-BE49-F238E27FC236}">
                <a16:creationId xmlns:a16="http://schemas.microsoft.com/office/drawing/2014/main" id="{9D9DEB12-BDCE-4088-ADAE-260B02AC48B0}"/>
              </a:ext>
            </a:extLst>
          </p:cNvPr>
          <p:cNvSpPr/>
          <p:nvPr/>
        </p:nvSpPr>
        <p:spPr>
          <a:xfrm>
            <a:off x="6909011" y="2782406"/>
            <a:ext cx="4025688" cy="338554"/>
          </a:xfrm>
          <a:prstGeom prst="rect">
            <a:avLst/>
          </a:prstGeom>
        </p:spPr>
        <p:txBody>
          <a:bodyPr wrap="square">
            <a:spAutoFit/>
          </a:bodyPr>
          <a:lstStyle/>
          <a:p>
            <a:pPr lvl="1"/>
            <a:r>
              <a:rPr lang="es-CO" sz="1600" dirty="0">
                <a:latin typeface="Bell MT" panose="02020503060305020303" pitchFamily="18" charset="0"/>
              </a:rPr>
              <a:t>Para la tarea de </a:t>
            </a:r>
            <a:r>
              <a:rPr lang="es-CO" sz="1600" b="1" dirty="0">
                <a:latin typeface="Bell MT" panose="02020503060305020303" pitchFamily="18" charset="0"/>
              </a:rPr>
              <a:t>segmentación: </a:t>
            </a:r>
          </a:p>
        </p:txBody>
      </p:sp>
      <p:pic>
        <p:nvPicPr>
          <p:cNvPr id="10" name="Picture 2" descr=" ">
            <a:extLst>
              <a:ext uri="{FF2B5EF4-FFF2-40B4-BE49-F238E27FC236}">
                <a16:creationId xmlns:a16="http://schemas.microsoft.com/office/drawing/2014/main" id="{5155C2E7-F219-4878-B51A-74E99C327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299" y="2836728"/>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 ">
            <a:extLst>
              <a:ext uri="{FF2B5EF4-FFF2-40B4-BE49-F238E27FC236}">
                <a16:creationId xmlns:a16="http://schemas.microsoft.com/office/drawing/2014/main" id="{AD3045D9-6FF9-473E-B27C-6EB893434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011" y="2836728"/>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122D662-3070-45D4-B717-DC97CE3E15DC}"/>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Formato </a:t>
            </a:r>
          </a:p>
        </p:txBody>
      </p:sp>
    </p:spTree>
    <p:extLst>
      <p:ext uri="{BB962C8B-B14F-4D97-AF65-F5344CB8AC3E}">
        <p14:creationId xmlns:p14="http://schemas.microsoft.com/office/powerpoint/2010/main" val="113659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E2A31E0-6A96-47A1-9DDF-DF9EDB0FA27E}"/>
              </a:ext>
            </a:extLst>
          </p:cNvPr>
          <p:cNvPicPr>
            <a:picLocks noChangeAspect="1"/>
          </p:cNvPicPr>
          <p:nvPr/>
        </p:nvPicPr>
        <p:blipFill>
          <a:blip r:embed="rId2"/>
          <a:stretch>
            <a:fillRect/>
          </a:stretch>
        </p:blipFill>
        <p:spPr>
          <a:xfrm>
            <a:off x="430572" y="4976895"/>
            <a:ext cx="5008763" cy="1072988"/>
          </a:xfrm>
          <a:prstGeom prst="rect">
            <a:avLst/>
          </a:prstGeom>
        </p:spPr>
      </p:pic>
      <p:sp>
        <p:nvSpPr>
          <p:cNvPr id="9" name="CuadroTexto 8">
            <a:extLst>
              <a:ext uri="{FF2B5EF4-FFF2-40B4-BE49-F238E27FC236}">
                <a16:creationId xmlns:a16="http://schemas.microsoft.com/office/drawing/2014/main" id="{1C119201-64B6-4694-A9BC-E3F11A7E02A5}"/>
              </a:ext>
            </a:extLst>
          </p:cNvPr>
          <p:cNvSpPr txBox="1"/>
          <p:nvPr/>
        </p:nvSpPr>
        <p:spPr>
          <a:xfrm>
            <a:off x="609884" y="1559439"/>
            <a:ext cx="10972232" cy="584775"/>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Un modelo previamente entrenado hace referencia al resultado de un proceso de entrenamiento descrito más adelante. Es necesario que esta función se ejecute para el proceso de predicción porque hace referencia al modelo para la detección de rayón y abolladura.</a:t>
            </a:r>
            <a:endParaRPr lang="es-CO" dirty="0"/>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4" name="Título 1">
            <a:extLst>
              <a:ext uri="{FF2B5EF4-FFF2-40B4-BE49-F238E27FC236}">
                <a16:creationId xmlns:a16="http://schemas.microsoft.com/office/drawing/2014/main" id="{8122D662-3070-45D4-B717-DC97CE3E15DC}"/>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a:t>
            </a:r>
            <a:r>
              <a:rPr lang="es-CO" sz="1600" dirty="0" err="1">
                <a:latin typeface="Bahnschrift Light" panose="020B0502040204020203" pitchFamily="34" charset="0"/>
              </a:rPr>
              <a:t>Pre-entrenado</a:t>
            </a:r>
            <a:endParaRPr lang="es-CO" sz="1600" dirty="0">
              <a:latin typeface="Bahnschrift Light" panose="020B0502040204020203" pitchFamily="34" charset="0"/>
            </a:endParaRPr>
          </a:p>
        </p:txBody>
      </p:sp>
      <p:pic>
        <p:nvPicPr>
          <p:cNvPr id="13" name="Imagen 12">
            <a:extLst>
              <a:ext uri="{FF2B5EF4-FFF2-40B4-BE49-F238E27FC236}">
                <a16:creationId xmlns:a16="http://schemas.microsoft.com/office/drawing/2014/main" id="{98DBBE99-FE76-4E41-9B8C-19648E3988E0}"/>
              </a:ext>
            </a:extLst>
          </p:cNvPr>
          <p:cNvPicPr>
            <a:picLocks noChangeAspect="1"/>
          </p:cNvPicPr>
          <p:nvPr/>
        </p:nvPicPr>
        <p:blipFill>
          <a:blip r:embed="rId4"/>
          <a:stretch>
            <a:fillRect/>
          </a:stretch>
        </p:blipFill>
        <p:spPr>
          <a:xfrm>
            <a:off x="985907" y="2406839"/>
            <a:ext cx="3927608" cy="2245713"/>
          </a:xfrm>
          <a:prstGeom prst="rect">
            <a:avLst/>
          </a:prstGeom>
        </p:spPr>
      </p:pic>
      <p:cxnSp>
        <p:nvCxnSpPr>
          <p:cNvPr id="17" name="Google Shape;814;p40">
            <a:extLst>
              <a:ext uri="{FF2B5EF4-FFF2-40B4-BE49-F238E27FC236}">
                <a16:creationId xmlns:a16="http://schemas.microsoft.com/office/drawing/2014/main" id="{0A85540B-AF9A-4CEC-B90B-41446AD11580}"/>
              </a:ext>
            </a:extLst>
          </p:cNvPr>
          <p:cNvCxnSpPr>
            <a:cxnSpLocks/>
          </p:cNvCxnSpPr>
          <p:nvPr/>
        </p:nvCxnSpPr>
        <p:spPr>
          <a:xfrm>
            <a:off x="2934954" y="4652552"/>
            <a:ext cx="0" cy="210886"/>
          </a:xfrm>
          <a:prstGeom prst="straightConnector1">
            <a:avLst/>
          </a:prstGeom>
          <a:noFill/>
          <a:ln w="9525" cap="flat" cmpd="sng">
            <a:solidFill>
              <a:schemeClr val="dk1"/>
            </a:solidFill>
            <a:prstDash val="solid"/>
            <a:round/>
            <a:headEnd type="none" w="med" len="med"/>
            <a:tailEnd type="diamond" w="med" len="med"/>
          </a:ln>
        </p:spPr>
      </p:cxnSp>
      <p:sp>
        <p:nvSpPr>
          <p:cNvPr id="19" name="CuadroTexto 18">
            <a:extLst>
              <a:ext uri="{FF2B5EF4-FFF2-40B4-BE49-F238E27FC236}">
                <a16:creationId xmlns:a16="http://schemas.microsoft.com/office/drawing/2014/main" id="{D03A6859-5666-44FA-9745-86CF37E2E0FB}"/>
              </a:ext>
            </a:extLst>
          </p:cNvPr>
          <p:cNvSpPr txBox="1"/>
          <p:nvPr/>
        </p:nvSpPr>
        <p:spPr>
          <a:xfrm>
            <a:off x="5552917" y="2416187"/>
            <a:ext cx="6266601" cy="2246769"/>
          </a:xfrm>
          <a:prstGeom prst="rect">
            <a:avLst/>
          </a:prstGeom>
          <a:noFill/>
        </p:spPr>
        <p:txBody>
          <a:bodyPr wrap="square" rtlCol="0">
            <a:spAutoFit/>
          </a:bodyPr>
          <a:lstStyle/>
          <a:p>
            <a:pPr marL="742950" lvl="1" indent="-285750">
              <a:buFont typeface="Arial" panose="020B0604020202020204" pitchFamily="34" charset="0"/>
              <a:buChar char="•"/>
            </a:pPr>
            <a:r>
              <a:rPr lang="es-CO" sz="1400" dirty="0">
                <a:latin typeface="Times New Roman" panose="02020603050405020304" pitchFamily="18" charset="0"/>
                <a:cs typeface="Times New Roman" panose="02020603050405020304" pitchFamily="18" charset="0"/>
              </a:rPr>
              <a:t>Para utilizar el modelo </a:t>
            </a:r>
            <a:r>
              <a:rPr lang="es-CO" sz="1400" dirty="0" err="1">
                <a:latin typeface="Times New Roman" panose="02020603050405020304" pitchFamily="18" charset="0"/>
                <a:cs typeface="Times New Roman" panose="02020603050405020304" pitchFamily="18" charset="0"/>
              </a:rPr>
              <a:t>pre-entrenado</a:t>
            </a:r>
            <a:r>
              <a:rPr lang="es-CO" sz="1400" dirty="0">
                <a:latin typeface="Times New Roman" panose="02020603050405020304" pitchFamily="18" charset="0"/>
                <a:cs typeface="Times New Roman" panose="02020603050405020304" pitchFamily="18" charset="0"/>
              </a:rPr>
              <a:t>, asegúrese de haber completado el modo de entrenamiento con un modelo original. De lo contrario, aparecerá un mensaje de advertencia indicando que no existen experimentos.</a:t>
            </a:r>
          </a:p>
          <a:p>
            <a:pPr marL="285750" indent="-285750">
              <a:buFont typeface="Arial" panose="020B0604020202020204" pitchFamily="34" charset="0"/>
              <a:buChar char="•"/>
            </a:pPr>
            <a:endParaRPr lang="es-CO"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s-CO" sz="1400" dirty="0">
                <a:latin typeface="Times New Roman" panose="02020603050405020304" pitchFamily="18" charset="0"/>
                <a:cs typeface="Times New Roman" panose="02020603050405020304" pitchFamily="18" charset="0"/>
              </a:rPr>
              <a:t>La función seleccionará automáticamente el último experimento de entrenamiento disponible.</a:t>
            </a:r>
            <a:r>
              <a:rPr lang="es-MX" sz="14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s-MX"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Para verificar los entrenamientos disponibles, puede revisar la ruta “</a:t>
            </a:r>
            <a:r>
              <a:rPr lang="es-MX" sz="1400" dirty="0" err="1">
                <a:latin typeface="Times New Roman" panose="02020603050405020304" pitchFamily="18" charset="0"/>
                <a:cs typeface="Times New Roman" panose="02020603050405020304" pitchFamily="18" charset="0"/>
              </a:rPr>
              <a:t>proyecto_yolo</a:t>
            </a:r>
            <a:r>
              <a:rPr lang="es-MX" sz="1400" dirty="0">
                <a:latin typeface="Times New Roman" panose="02020603050405020304" pitchFamily="18" charset="0"/>
                <a:cs typeface="Times New Roman" panose="02020603050405020304" pitchFamily="18" charset="0"/>
              </a:rPr>
              <a:t>\</a:t>
            </a:r>
            <a:r>
              <a:rPr lang="es-MX" sz="1400" dirty="0" err="1">
                <a:latin typeface="Times New Roman" panose="02020603050405020304" pitchFamily="18" charset="0"/>
                <a:cs typeface="Times New Roman" panose="02020603050405020304" pitchFamily="18" charset="0"/>
              </a:rPr>
              <a:t>src</a:t>
            </a:r>
            <a:r>
              <a:rPr lang="es-MX" sz="1400" dirty="0">
                <a:latin typeface="Times New Roman" panose="02020603050405020304" pitchFamily="18" charset="0"/>
                <a:cs typeface="Times New Roman" panose="02020603050405020304" pitchFamily="18" charset="0"/>
              </a:rPr>
              <a:t>\&lt;</a:t>
            </a:r>
            <a:r>
              <a:rPr lang="es-MX" sz="1400" dirty="0" err="1">
                <a:latin typeface="Times New Roman" panose="02020603050405020304" pitchFamily="18" charset="0"/>
                <a:cs typeface="Times New Roman" panose="02020603050405020304" pitchFamily="18" charset="0"/>
              </a:rPr>
              <a:t>versión_srcv</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tipo_de_modelo</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tipo_de_tarea</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nombre_experimento</a:t>
            </a:r>
            <a:r>
              <a:rPr lang="es-MX" sz="1400" dirty="0">
                <a:latin typeface="Times New Roman" panose="02020603050405020304" pitchFamily="18" charset="0"/>
                <a:cs typeface="Times New Roman" panose="02020603050405020304" pitchFamily="18" charset="0"/>
              </a:rPr>
              <a:t>&gt;”.</a:t>
            </a:r>
            <a:endParaRPr lang="es-CO" sz="1400" dirty="0">
              <a:latin typeface="Times New Roman" panose="02020603050405020304" pitchFamily="18" charset="0"/>
              <a:cs typeface="Times New Roman" panose="02020603050405020304" pitchFamily="18" charset="0"/>
            </a:endParaRPr>
          </a:p>
        </p:txBody>
      </p:sp>
      <p:pic>
        <p:nvPicPr>
          <p:cNvPr id="22" name="Picture 2" descr="Warning Generic Flat icon">
            <a:extLst>
              <a:ext uri="{FF2B5EF4-FFF2-40B4-BE49-F238E27FC236}">
                <a16:creationId xmlns:a16="http://schemas.microsoft.com/office/drawing/2014/main" id="{A684F086-9D06-449E-BE8D-AB8702A88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660" y="4903779"/>
            <a:ext cx="275206" cy="27520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58A3BD9-5F77-4EF3-A2F4-78CB86B4E977}"/>
              </a:ext>
            </a:extLst>
          </p:cNvPr>
          <p:cNvSpPr/>
          <p:nvPr/>
        </p:nvSpPr>
        <p:spPr>
          <a:xfrm>
            <a:off x="6403777" y="4863438"/>
            <a:ext cx="5415741" cy="646331"/>
          </a:xfrm>
          <a:prstGeom prst="rect">
            <a:avLst/>
          </a:prstGeom>
        </p:spPr>
        <p:txBody>
          <a:bodyPr wrap="square">
            <a:spAutoFit/>
          </a:bodyPr>
          <a:lstStyle/>
          <a:p>
            <a:r>
              <a:rPr lang="es-CO" sz="1200" dirty="0">
                <a:latin typeface="Times New Roman" panose="02020603050405020304" pitchFamily="18" charset="0"/>
                <a:cs typeface="Times New Roman" panose="02020603050405020304" pitchFamily="18" charset="0"/>
              </a:rPr>
              <a:t>Advertencia: En el script de detección y segmentación referente a los modelos ‘rayón' y 'abolladura', es necesario seleccionar ambos tipos de modelo para el uso de la tarea predicción, ya que ambos se utilizan para la función de área.</a:t>
            </a:r>
          </a:p>
        </p:txBody>
      </p:sp>
      <p:pic>
        <p:nvPicPr>
          <p:cNvPr id="15" name="Picture 4" descr="Circle - Free arrows icons">
            <a:extLst>
              <a:ext uri="{FF2B5EF4-FFF2-40B4-BE49-F238E27FC236}">
                <a16:creationId xmlns:a16="http://schemas.microsoft.com/office/drawing/2014/main" id="{B892A7CF-E44E-4EF9-B09A-461DAF047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661" y="5626040"/>
            <a:ext cx="275205" cy="27090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8882F527-5D82-499B-9007-0D5464A9A76A}"/>
              </a:ext>
            </a:extLst>
          </p:cNvPr>
          <p:cNvSpPr/>
          <p:nvPr/>
        </p:nvSpPr>
        <p:spPr>
          <a:xfrm>
            <a:off x="6403777" y="5585557"/>
            <a:ext cx="5415741" cy="461665"/>
          </a:xfrm>
          <a:prstGeom prst="rect">
            <a:avLst/>
          </a:prstGeom>
        </p:spPr>
        <p:txBody>
          <a:bodyPr wrap="square">
            <a:spAutoFit/>
          </a:bodyPr>
          <a:lstStyle/>
          <a:p>
            <a:r>
              <a:rPr lang="es-CO" sz="1200" dirty="0">
                <a:latin typeface="Times New Roman" panose="02020603050405020304" pitchFamily="18" charset="0"/>
                <a:cs typeface="Times New Roman" panose="02020603050405020304" pitchFamily="18" charset="0"/>
              </a:rPr>
              <a:t>Se establece el nombre de la carpeta y el tipo de tarea, de la cual se obtendrá el modelo entrenado.</a:t>
            </a:r>
          </a:p>
        </p:txBody>
      </p:sp>
      <p:sp>
        <p:nvSpPr>
          <p:cNvPr id="5" name="Rectángulo 4">
            <a:extLst>
              <a:ext uri="{FF2B5EF4-FFF2-40B4-BE49-F238E27FC236}">
                <a16:creationId xmlns:a16="http://schemas.microsoft.com/office/drawing/2014/main" id="{047B1774-04F1-4126-BDC0-D9C2CA38EDCA}"/>
              </a:ext>
            </a:extLst>
          </p:cNvPr>
          <p:cNvSpPr/>
          <p:nvPr/>
        </p:nvSpPr>
        <p:spPr>
          <a:xfrm>
            <a:off x="609884" y="5585558"/>
            <a:ext cx="1549422" cy="16754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21930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F69BCB60-065E-40AE-A88F-C464A399BAD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7" name="Google Shape;803;p40">
            <a:extLst>
              <a:ext uri="{FF2B5EF4-FFF2-40B4-BE49-F238E27FC236}">
                <a16:creationId xmlns:a16="http://schemas.microsoft.com/office/drawing/2014/main" id="{75501C80-66D3-457C-A244-C5D7CAC0CB3D}"/>
              </a:ext>
            </a:extLst>
          </p:cNvPr>
          <p:cNvSpPr txBox="1"/>
          <p:nvPr/>
        </p:nvSpPr>
        <p:spPr>
          <a:xfrm>
            <a:off x="3145885" y="4556337"/>
            <a:ext cx="1764000" cy="521100"/>
          </a:xfrm>
          <a:prstGeom prst="rect">
            <a:avLst/>
          </a:prstGeom>
          <a:noFill/>
          <a:ln>
            <a:noFill/>
          </a:ln>
        </p:spPr>
        <p:txBody>
          <a:bodyPr spcFirstLastPara="1" wrap="square" lIns="91425" tIns="91425" rIns="91425" bIns="91425" anchor="t" anchorCtr="0">
            <a:noAutofit/>
          </a:bodyPr>
          <a:lstStyle/>
          <a:p>
            <a:pPr lvl="0" algn="just"/>
            <a:r>
              <a:rPr lang="es-CO" sz="1200" dirty="0">
                <a:solidFill>
                  <a:schemeClr val="dk1"/>
                </a:solidFill>
                <a:latin typeface="Bell MT" panose="02020503060305020303" pitchFamily="18" charset="0"/>
              </a:rPr>
              <a:t>Siga el enlace directo proporcionado en la celda para dirigirse a la pagina oficial de </a:t>
            </a:r>
            <a:r>
              <a:rPr lang="es-CO" sz="1200" dirty="0" err="1">
                <a:solidFill>
                  <a:schemeClr val="dk1"/>
                </a:solidFill>
                <a:latin typeface="Bell MT" panose="02020503060305020303" pitchFamily="18" charset="0"/>
              </a:rPr>
              <a:t>Pytorch</a:t>
            </a:r>
            <a:r>
              <a:rPr lang="es-CO" sz="1200" dirty="0">
                <a:solidFill>
                  <a:schemeClr val="dk1"/>
                </a:solidFill>
                <a:latin typeface="Bell MT" panose="02020503060305020303" pitchFamily="18" charset="0"/>
              </a:rPr>
              <a:t>.</a:t>
            </a:r>
            <a:endParaRPr sz="1200" dirty="0">
              <a:solidFill>
                <a:schemeClr val="dk1"/>
              </a:solidFill>
              <a:latin typeface="Bell MT" panose="02020503060305020303" pitchFamily="18" charset="0"/>
              <a:sym typeface="Akatab"/>
            </a:endParaRPr>
          </a:p>
        </p:txBody>
      </p:sp>
      <p:grpSp>
        <p:nvGrpSpPr>
          <p:cNvPr id="28" name="Google Shape;804;p40">
            <a:extLst>
              <a:ext uri="{FF2B5EF4-FFF2-40B4-BE49-F238E27FC236}">
                <a16:creationId xmlns:a16="http://schemas.microsoft.com/office/drawing/2014/main" id="{B42EE280-31D0-4D53-81A2-F28869FA75B8}"/>
              </a:ext>
            </a:extLst>
          </p:cNvPr>
          <p:cNvGrpSpPr/>
          <p:nvPr/>
        </p:nvGrpSpPr>
        <p:grpSpPr>
          <a:xfrm>
            <a:off x="5664302" y="4610758"/>
            <a:ext cx="2885853" cy="1107028"/>
            <a:chOff x="4548556" y="3543360"/>
            <a:chExt cx="2067117" cy="1042199"/>
          </a:xfrm>
        </p:grpSpPr>
        <p:sp>
          <p:nvSpPr>
            <p:cNvPr id="29" name="Google Shape;805;p40">
              <a:extLst>
                <a:ext uri="{FF2B5EF4-FFF2-40B4-BE49-F238E27FC236}">
                  <a16:creationId xmlns:a16="http://schemas.microsoft.com/office/drawing/2014/main" id="{8B72002E-303B-46A1-AC08-047F5D6A6864}"/>
                </a:ext>
              </a:extLst>
            </p:cNvPr>
            <p:cNvSpPr txBox="1"/>
            <p:nvPr/>
          </p:nvSpPr>
          <p:spPr>
            <a:xfrm>
              <a:off x="4619450" y="3543360"/>
              <a:ext cx="1764000" cy="52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00" b="1" dirty="0">
                  <a:solidFill>
                    <a:schemeClr val="dk1"/>
                  </a:solidFill>
                  <a:latin typeface="Bell MT" panose="02020503060305020303" pitchFamily="18" charset="0"/>
                  <a:sym typeface="Noto Serif Ethiopic"/>
                </a:rPr>
                <a:t>S</a:t>
              </a:r>
              <a:r>
                <a:rPr lang="es-CO" sz="1400" b="1" dirty="0">
                  <a:solidFill>
                    <a:schemeClr val="dk1"/>
                  </a:solidFill>
                  <a:latin typeface="Bell MT" panose="02020503060305020303" pitchFamily="18" charset="0"/>
                  <a:sym typeface="Noto Serif Ethiopic"/>
                </a:rPr>
                <a:t>elección de características</a:t>
              </a:r>
              <a:endParaRPr sz="1400" b="1" dirty="0">
                <a:solidFill>
                  <a:schemeClr val="dk1"/>
                </a:solidFill>
                <a:latin typeface="Bell MT" panose="02020503060305020303" pitchFamily="18" charset="0"/>
                <a:sym typeface="Noto Serif Ethiopic"/>
              </a:endParaRPr>
            </a:p>
          </p:txBody>
        </p:sp>
        <p:sp>
          <p:nvSpPr>
            <p:cNvPr id="30" name="Google Shape;806;p40">
              <a:extLst>
                <a:ext uri="{FF2B5EF4-FFF2-40B4-BE49-F238E27FC236}">
                  <a16:creationId xmlns:a16="http://schemas.microsoft.com/office/drawing/2014/main" id="{B59A8B6B-1078-491D-9FEE-E9765A44286F}"/>
                </a:ext>
              </a:extLst>
            </p:cNvPr>
            <p:cNvSpPr txBox="1"/>
            <p:nvPr/>
          </p:nvSpPr>
          <p:spPr>
            <a:xfrm>
              <a:off x="4548556" y="4064459"/>
              <a:ext cx="2067117" cy="521100"/>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Times New Roman" panose="02020603050405020304" pitchFamily="18" charset="0"/>
                  <a:ea typeface="Akatab"/>
                  <a:cs typeface="Times New Roman" panose="02020603050405020304" pitchFamily="18" charset="0"/>
                  <a:sym typeface="Akatab"/>
                </a:rPr>
                <a:t>Elija las funciones específicas para su sistema operativo haciendo clic en la versión correspondiente; estas se destacarán en color naranja después de su selección. En la sección "Run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this</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Command</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encontrará una instrucción precisa; asegúrese de copiar esta instrucción.</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sp>
        <p:nvSpPr>
          <p:cNvPr id="34" name="Google Shape;810;p40">
            <a:extLst>
              <a:ext uri="{FF2B5EF4-FFF2-40B4-BE49-F238E27FC236}">
                <a16:creationId xmlns:a16="http://schemas.microsoft.com/office/drawing/2014/main" id="{DD81BF39-46D9-4F83-97AF-C71AB0856AFD}"/>
              </a:ext>
            </a:extLst>
          </p:cNvPr>
          <p:cNvSpPr txBox="1"/>
          <p:nvPr/>
        </p:nvSpPr>
        <p:spPr>
          <a:xfrm>
            <a:off x="372036" y="3530407"/>
            <a:ext cx="3623887"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b="1" dirty="0">
                <a:solidFill>
                  <a:schemeClr val="dk1"/>
                </a:solidFill>
                <a:latin typeface="Bell MT" panose="02020503060305020303" pitchFamily="18" charset="0"/>
                <a:ea typeface="Noto Serif Ethiopic"/>
                <a:cs typeface="Noto Serif Ethiopic"/>
                <a:sym typeface="Noto Serif Ethiopic"/>
              </a:rPr>
              <a:t>Verificación compatibilidad con </a:t>
            </a:r>
            <a:r>
              <a:rPr lang="es-CO" sz="1400" b="1" dirty="0" err="1">
                <a:solidFill>
                  <a:schemeClr val="dk1"/>
                </a:solidFill>
                <a:latin typeface="Bell MT" panose="02020503060305020303" pitchFamily="18" charset="0"/>
                <a:ea typeface="Noto Serif Ethiopic"/>
                <a:cs typeface="Noto Serif Ethiopic"/>
                <a:sym typeface="Noto Serif Ethiopic"/>
              </a:rPr>
              <a:t>PyTorch</a:t>
            </a:r>
            <a:endParaRPr sz="1400" b="1" dirty="0">
              <a:solidFill>
                <a:schemeClr val="dk1"/>
              </a:solidFill>
              <a:latin typeface="Bell MT" panose="02020503060305020303" pitchFamily="18" charset="0"/>
              <a:ea typeface="Noto Serif Ethiopic"/>
              <a:cs typeface="Noto Serif Ethiopic"/>
              <a:sym typeface="Noto Serif Ethiopic"/>
            </a:endParaRPr>
          </a:p>
        </p:txBody>
      </p:sp>
      <p:cxnSp>
        <p:nvCxnSpPr>
          <p:cNvPr id="36" name="Google Shape;812;p40">
            <a:extLst>
              <a:ext uri="{FF2B5EF4-FFF2-40B4-BE49-F238E27FC236}">
                <a16:creationId xmlns:a16="http://schemas.microsoft.com/office/drawing/2014/main" id="{1546EDAE-AFCB-4D26-848B-FEF372BAA5DF}"/>
              </a:ext>
            </a:extLst>
          </p:cNvPr>
          <p:cNvCxnSpPr>
            <a:cxnSpLocks/>
            <a:stCxn id="34" idx="2"/>
          </p:cNvCxnSpPr>
          <p:nvPr/>
        </p:nvCxnSpPr>
        <p:spPr>
          <a:xfrm rot="16200000" flipH="1">
            <a:off x="2179656" y="4055830"/>
            <a:ext cx="938590" cy="929943"/>
          </a:xfrm>
          <a:prstGeom prst="bentConnector2">
            <a:avLst/>
          </a:prstGeom>
          <a:noFill/>
          <a:ln w="9525" cap="flat" cmpd="sng">
            <a:solidFill>
              <a:schemeClr val="dk1"/>
            </a:solidFill>
            <a:prstDash val="solid"/>
            <a:round/>
            <a:headEnd type="none" w="med" len="med"/>
            <a:tailEnd type="diamond" w="med" len="med"/>
          </a:ln>
        </p:spPr>
      </p:cxnSp>
      <p:cxnSp>
        <p:nvCxnSpPr>
          <p:cNvPr id="39" name="Google Shape;815;p40">
            <a:extLst>
              <a:ext uri="{FF2B5EF4-FFF2-40B4-BE49-F238E27FC236}">
                <a16:creationId xmlns:a16="http://schemas.microsoft.com/office/drawing/2014/main" id="{94A1FDCD-B87A-44C3-ACB2-E3FEB9BA2F07}"/>
              </a:ext>
            </a:extLst>
          </p:cNvPr>
          <p:cNvCxnSpPr>
            <a:cxnSpLocks/>
          </p:cNvCxnSpPr>
          <p:nvPr/>
        </p:nvCxnSpPr>
        <p:spPr>
          <a:xfrm>
            <a:off x="5068150" y="4988747"/>
            <a:ext cx="596153" cy="0"/>
          </a:xfrm>
          <a:prstGeom prst="straightConnector1">
            <a:avLst/>
          </a:prstGeom>
          <a:noFill/>
          <a:ln w="9525" cap="flat" cmpd="sng">
            <a:solidFill>
              <a:schemeClr val="dk1"/>
            </a:solidFill>
            <a:prstDash val="solid"/>
            <a:round/>
            <a:headEnd type="none" w="med" len="med"/>
            <a:tailEnd type="diamond" w="med" len="med"/>
          </a:ln>
        </p:spPr>
      </p:cxnSp>
      <p:cxnSp>
        <p:nvCxnSpPr>
          <p:cNvPr id="40" name="Google Shape;816;p40">
            <a:extLst>
              <a:ext uri="{FF2B5EF4-FFF2-40B4-BE49-F238E27FC236}">
                <a16:creationId xmlns:a16="http://schemas.microsoft.com/office/drawing/2014/main" id="{5323B4C8-ECF5-49AF-9577-916B42A06CA8}"/>
              </a:ext>
            </a:extLst>
          </p:cNvPr>
          <p:cNvCxnSpPr>
            <a:cxnSpLocks/>
          </p:cNvCxnSpPr>
          <p:nvPr/>
        </p:nvCxnSpPr>
        <p:spPr>
          <a:xfrm>
            <a:off x="8348450" y="4988747"/>
            <a:ext cx="526534" cy="0"/>
          </a:xfrm>
          <a:prstGeom prst="straightConnector1">
            <a:avLst/>
          </a:prstGeom>
          <a:noFill/>
          <a:ln w="9525" cap="flat" cmpd="sng">
            <a:solidFill>
              <a:schemeClr val="dk1"/>
            </a:solidFill>
            <a:prstDash val="solid"/>
            <a:round/>
            <a:headEnd type="none" w="med" len="med"/>
            <a:tailEnd type="diamond" w="med" len="med"/>
          </a:ln>
        </p:spPr>
      </p:cxnSp>
      <p:pic>
        <p:nvPicPr>
          <p:cNvPr id="41" name="Imagen 40" descr="A screen shot of a computer program&#10;&#10;Description automatically generated">
            <a:extLst>
              <a:ext uri="{FF2B5EF4-FFF2-40B4-BE49-F238E27FC236}">
                <a16:creationId xmlns:a16="http://schemas.microsoft.com/office/drawing/2014/main" id="{BFFFD1CF-7298-4420-951E-921902206339}"/>
              </a:ext>
            </a:extLst>
          </p:cNvPr>
          <p:cNvPicPr/>
          <p:nvPr/>
        </p:nvPicPr>
        <p:blipFill rotWithShape="1">
          <a:blip r:embed="rId3"/>
          <a:srcRect b="73059"/>
          <a:stretch/>
        </p:blipFill>
        <p:spPr bwMode="auto">
          <a:xfrm>
            <a:off x="2792960" y="4180558"/>
            <a:ext cx="2461581" cy="340244"/>
          </a:xfrm>
          <a:prstGeom prst="rect">
            <a:avLst/>
          </a:prstGeom>
          <a:ln>
            <a:noFill/>
          </a:ln>
          <a:extLst>
            <a:ext uri="{53640926-AAD7-44D8-BBD7-CCE9431645EC}">
              <a14:shadowObscured xmlns:a14="http://schemas.microsoft.com/office/drawing/2010/main"/>
            </a:ext>
          </a:extLst>
        </p:spPr>
      </p:pic>
      <p:pic>
        <p:nvPicPr>
          <p:cNvPr id="42" name="Imagen 41">
            <a:extLst>
              <a:ext uri="{FF2B5EF4-FFF2-40B4-BE49-F238E27FC236}">
                <a16:creationId xmlns:a16="http://schemas.microsoft.com/office/drawing/2014/main" id="{346CF7F4-5766-457E-B179-489D8298C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509351" y="3208176"/>
            <a:ext cx="2885853" cy="1549528"/>
          </a:xfrm>
          <a:prstGeom prst="rect">
            <a:avLst/>
          </a:prstGeom>
        </p:spPr>
      </p:pic>
      <p:pic>
        <p:nvPicPr>
          <p:cNvPr id="43" name="Imagen 42">
            <a:extLst>
              <a:ext uri="{FF2B5EF4-FFF2-40B4-BE49-F238E27FC236}">
                <a16:creationId xmlns:a16="http://schemas.microsoft.com/office/drawing/2014/main" id="{D7A72563-1B91-4A00-8DC1-D838F287E917}"/>
              </a:ext>
            </a:extLst>
          </p:cNvPr>
          <p:cNvPicPr/>
          <p:nvPr/>
        </p:nvPicPr>
        <p:blipFill rotWithShape="1">
          <a:blip r:embed="rId3"/>
          <a:srcRect t="31525"/>
          <a:stretch/>
        </p:blipFill>
        <p:spPr>
          <a:xfrm>
            <a:off x="8904764" y="3471299"/>
            <a:ext cx="2555328" cy="1138607"/>
          </a:xfrm>
          <a:prstGeom prst="rect">
            <a:avLst/>
          </a:prstGeom>
        </p:spPr>
      </p:pic>
      <p:pic>
        <p:nvPicPr>
          <p:cNvPr id="44" name="Imagen 43" descr="A screen shot of a computer program&#10;&#10;Description automatically generated">
            <a:extLst>
              <a:ext uri="{FF2B5EF4-FFF2-40B4-BE49-F238E27FC236}">
                <a16:creationId xmlns:a16="http://schemas.microsoft.com/office/drawing/2014/main" id="{9AD98854-5E22-4D0D-A621-85687D45CCFB}"/>
              </a:ext>
            </a:extLst>
          </p:cNvPr>
          <p:cNvPicPr/>
          <p:nvPr/>
        </p:nvPicPr>
        <p:blipFill rotWithShape="1">
          <a:blip r:embed="rId5"/>
          <a:srcRect t="43299"/>
          <a:stretch/>
        </p:blipFill>
        <p:spPr bwMode="auto">
          <a:xfrm>
            <a:off x="372036" y="1362090"/>
            <a:ext cx="3623887" cy="2168317"/>
          </a:xfrm>
          <a:prstGeom prst="rect">
            <a:avLst/>
          </a:prstGeom>
          <a:ln>
            <a:noFill/>
          </a:ln>
          <a:extLst>
            <a:ext uri="{53640926-AAD7-44D8-BBD7-CCE9431645EC}">
              <a14:shadowObscured xmlns:a14="http://schemas.microsoft.com/office/drawing/2010/main"/>
            </a:ext>
          </a:extLst>
        </p:spPr>
      </p:pic>
      <p:sp>
        <p:nvSpPr>
          <p:cNvPr id="46" name="CuadroTexto 45">
            <a:extLst>
              <a:ext uri="{FF2B5EF4-FFF2-40B4-BE49-F238E27FC236}">
                <a16:creationId xmlns:a16="http://schemas.microsoft.com/office/drawing/2014/main" id="{44D166A1-AF8A-412D-A6E2-A6414B63FCD9}"/>
              </a:ext>
            </a:extLst>
          </p:cNvPr>
          <p:cNvSpPr txBox="1"/>
          <p:nvPr/>
        </p:nvSpPr>
        <p:spPr>
          <a:xfrm>
            <a:off x="8264625" y="2218996"/>
            <a:ext cx="2709351" cy="523220"/>
          </a:xfrm>
          <a:prstGeom prst="rect">
            <a:avLst/>
          </a:prstGeom>
          <a:noFill/>
        </p:spPr>
        <p:txBody>
          <a:bodyPr wrap="square" rtlCol="0">
            <a:spAutoFit/>
          </a:bodyPr>
          <a:lstStyle/>
          <a:p>
            <a:r>
              <a:rPr lang="es-CO" sz="1400" dirty="0">
                <a:solidFill>
                  <a:schemeClr val="dk1"/>
                </a:solidFill>
                <a:latin typeface="Bell MT" panose="02020503060305020303" pitchFamily="18" charset="0"/>
              </a:rPr>
              <a:t>Instalación de librería </a:t>
            </a:r>
            <a:r>
              <a:rPr lang="es-CO" sz="1400" dirty="0" err="1">
                <a:solidFill>
                  <a:schemeClr val="dk1"/>
                </a:solidFill>
                <a:latin typeface="Bell MT" panose="02020503060305020303" pitchFamily="18" charset="0"/>
              </a:rPr>
              <a:t>Ultralytics</a:t>
            </a:r>
            <a:r>
              <a:rPr lang="es-CO" sz="1400" dirty="0">
                <a:solidFill>
                  <a:schemeClr val="dk1"/>
                </a:solidFill>
                <a:latin typeface="Bell MT" panose="02020503060305020303" pitchFamily="18" charset="0"/>
              </a:rPr>
              <a:t> que permitirá utilizar a YOLO.</a:t>
            </a:r>
          </a:p>
        </p:txBody>
      </p:sp>
      <p:sp>
        <p:nvSpPr>
          <p:cNvPr id="7" name="Rectángulo 6">
            <a:extLst>
              <a:ext uri="{FF2B5EF4-FFF2-40B4-BE49-F238E27FC236}">
                <a16:creationId xmlns:a16="http://schemas.microsoft.com/office/drawing/2014/main" id="{90AEE747-526E-4F45-B197-9931C7899B30}"/>
              </a:ext>
            </a:extLst>
          </p:cNvPr>
          <p:cNvSpPr/>
          <p:nvPr/>
        </p:nvSpPr>
        <p:spPr>
          <a:xfrm>
            <a:off x="4296162" y="1676405"/>
            <a:ext cx="2275190" cy="1384995"/>
          </a:xfrm>
          <a:prstGeom prst="rect">
            <a:avLst/>
          </a:prstGeom>
        </p:spPr>
        <p:txBody>
          <a:bodyPr wrap="square">
            <a:spAutoFit/>
          </a:bodyPr>
          <a:lstStyle/>
          <a:p>
            <a:pPr algn="just"/>
            <a:r>
              <a:rPr lang="es-MX" sz="1400" dirty="0">
                <a:solidFill>
                  <a:schemeClr val="dk1"/>
                </a:solidFill>
                <a:latin typeface="Bell MT" panose="02020503060305020303" pitchFamily="18" charset="0"/>
              </a:rPr>
              <a:t>Esta función permite verificar la compatibilidad de su sistema con la instalación de </a:t>
            </a:r>
            <a:r>
              <a:rPr lang="es-MX" sz="1400" dirty="0" err="1">
                <a:solidFill>
                  <a:schemeClr val="dk1"/>
                </a:solidFill>
                <a:latin typeface="Bell MT" panose="02020503060305020303" pitchFamily="18" charset="0"/>
              </a:rPr>
              <a:t>PyTorch</a:t>
            </a:r>
            <a:r>
              <a:rPr lang="es-MX" sz="1400" dirty="0">
                <a:solidFill>
                  <a:schemeClr val="dk1"/>
                </a:solidFill>
                <a:latin typeface="Bell MT" panose="02020503060305020303" pitchFamily="18" charset="0"/>
              </a:rPr>
              <a:t>, el marco de trabajo de aprendizaje automático.</a:t>
            </a:r>
            <a:endParaRPr lang="es-CO" sz="1400" dirty="0">
              <a:solidFill>
                <a:schemeClr val="dk1"/>
              </a:solidFill>
              <a:latin typeface="Bell MT" panose="02020503060305020303" pitchFamily="18" charset="0"/>
            </a:endParaRPr>
          </a:p>
        </p:txBody>
      </p:sp>
      <p:grpSp>
        <p:nvGrpSpPr>
          <p:cNvPr id="35" name="Google Shape;804;p40">
            <a:extLst>
              <a:ext uri="{FF2B5EF4-FFF2-40B4-BE49-F238E27FC236}">
                <a16:creationId xmlns:a16="http://schemas.microsoft.com/office/drawing/2014/main" id="{7303F154-54E3-4F62-B92C-8DAEBC244C21}"/>
              </a:ext>
            </a:extLst>
          </p:cNvPr>
          <p:cNvGrpSpPr/>
          <p:nvPr/>
        </p:nvGrpSpPr>
        <p:grpSpPr>
          <a:xfrm>
            <a:off x="8951089" y="4636825"/>
            <a:ext cx="2786880" cy="1107028"/>
            <a:chOff x="4619450" y="3543360"/>
            <a:chExt cx="1996223" cy="1042199"/>
          </a:xfrm>
        </p:grpSpPr>
        <p:sp>
          <p:nvSpPr>
            <p:cNvPr id="37" name="Google Shape;805;p40">
              <a:extLst>
                <a:ext uri="{FF2B5EF4-FFF2-40B4-BE49-F238E27FC236}">
                  <a16:creationId xmlns:a16="http://schemas.microsoft.com/office/drawing/2014/main" id="{2C7BF743-8808-4061-B2B9-BBF0A5DD5A63}"/>
                </a:ext>
              </a:extLst>
            </p:cNvPr>
            <p:cNvSpPr txBox="1"/>
            <p:nvPr/>
          </p:nvSpPr>
          <p:spPr>
            <a:xfrm>
              <a:off x="4619450" y="3543360"/>
              <a:ext cx="1764000" cy="52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00" b="1" dirty="0">
                  <a:solidFill>
                    <a:schemeClr val="dk1"/>
                  </a:solidFill>
                  <a:latin typeface="Bell MT" panose="02020503060305020303" pitchFamily="18" charset="0"/>
                  <a:sym typeface="Noto Serif Ethiopic"/>
                </a:rPr>
                <a:t>S</a:t>
              </a:r>
              <a:r>
                <a:rPr lang="es-CO" sz="1400" b="1" dirty="0">
                  <a:solidFill>
                    <a:schemeClr val="dk1"/>
                  </a:solidFill>
                  <a:latin typeface="Bell MT" panose="02020503060305020303" pitchFamily="18" charset="0"/>
                  <a:sym typeface="Noto Serif Ethiopic"/>
                </a:rPr>
                <a:t>elección de características</a:t>
              </a:r>
              <a:endParaRPr sz="1400" b="1" dirty="0">
                <a:solidFill>
                  <a:schemeClr val="dk1"/>
                </a:solidFill>
                <a:latin typeface="Bell MT" panose="02020503060305020303" pitchFamily="18" charset="0"/>
                <a:sym typeface="Noto Serif Ethiopic"/>
              </a:endParaRPr>
            </a:p>
          </p:txBody>
        </p:sp>
        <p:sp>
          <p:nvSpPr>
            <p:cNvPr id="38" name="Google Shape;806;p40">
              <a:extLst>
                <a:ext uri="{FF2B5EF4-FFF2-40B4-BE49-F238E27FC236}">
                  <a16:creationId xmlns:a16="http://schemas.microsoft.com/office/drawing/2014/main" id="{A1192C8A-A9F1-4046-B9AF-530D910D37B5}"/>
                </a:ext>
              </a:extLst>
            </p:cNvPr>
            <p:cNvSpPr txBox="1"/>
            <p:nvPr/>
          </p:nvSpPr>
          <p:spPr>
            <a:xfrm>
              <a:off x="4632702" y="4064459"/>
              <a:ext cx="1982971" cy="521100"/>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Times New Roman" panose="02020603050405020304" pitchFamily="18" charset="0"/>
                  <a:ea typeface="Akatab"/>
                  <a:cs typeface="Times New Roman" panose="02020603050405020304" pitchFamily="18" charset="0"/>
                  <a:sym typeface="Akatab"/>
                </a:rPr>
                <a:t>Debe pegar la instrucción en la variable señalada, incluyéndola entre comillas, para completar la instalación de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PyTorch</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según las características de su sistema.</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47" name="Picture 2" descr=" ">
            <a:extLst>
              <a:ext uri="{FF2B5EF4-FFF2-40B4-BE49-F238E27FC236}">
                <a16:creationId xmlns:a16="http://schemas.microsoft.com/office/drawing/2014/main" id="{5011E2F8-3691-4656-A278-A9AB356E47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712" y="2245061"/>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 ">
            <a:extLst>
              <a:ext uri="{FF2B5EF4-FFF2-40B4-BE49-F238E27FC236}">
                <a16:creationId xmlns:a16="http://schemas.microsoft.com/office/drawing/2014/main" id="{EE295643-5DC9-4BBF-AB39-0E0015EF3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249" y="1738487"/>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a:extLst>
              <a:ext uri="{FF2B5EF4-FFF2-40B4-BE49-F238E27FC236}">
                <a16:creationId xmlns:a16="http://schemas.microsoft.com/office/drawing/2014/main" id="{DA2F4C6B-A4F0-4F7C-A6EB-550190A8AA5C}"/>
              </a:ext>
            </a:extLst>
          </p:cNvPr>
          <p:cNvSpPr txBox="1">
            <a:spLocks/>
          </p:cNvSpPr>
          <p:nvPr/>
        </p:nvSpPr>
        <p:spPr>
          <a:xfrm>
            <a:off x="811306" y="4431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CO" sz="1600" dirty="0">
              <a:latin typeface="Bahnschrift Light" panose="020B0502040204020203" pitchFamily="34" charset="0"/>
            </a:endParaRPr>
          </a:p>
        </p:txBody>
      </p:sp>
      <p:sp>
        <p:nvSpPr>
          <p:cNvPr id="32" name="Título 1">
            <a:extLst>
              <a:ext uri="{FF2B5EF4-FFF2-40B4-BE49-F238E27FC236}">
                <a16:creationId xmlns:a16="http://schemas.microsoft.com/office/drawing/2014/main" id="{5EFF72E9-10AB-4448-9EC1-67F500D6BF58}"/>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Instalación de librería PYTORCH</a:t>
            </a:r>
          </a:p>
        </p:txBody>
      </p:sp>
      <p:pic>
        <p:nvPicPr>
          <p:cNvPr id="2" name="Imagen 1">
            <a:extLst>
              <a:ext uri="{FF2B5EF4-FFF2-40B4-BE49-F238E27FC236}">
                <a16:creationId xmlns:a16="http://schemas.microsoft.com/office/drawing/2014/main" id="{7ACB9CFF-943E-4998-A93D-73A5D831AAF3}"/>
              </a:ext>
            </a:extLst>
          </p:cNvPr>
          <p:cNvPicPr>
            <a:picLocks noChangeAspect="1"/>
          </p:cNvPicPr>
          <p:nvPr/>
        </p:nvPicPr>
        <p:blipFill>
          <a:blip r:embed="rId7"/>
          <a:stretch>
            <a:fillRect/>
          </a:stretch>
        </p:blipFill>
        <p:spPr>
          <a:xfrm>
            <a:off x="8034712" y="1342212"/>
            <a:ext cx="3623888" cy="814522"/>
          </a:xfrm>
          <a:prstGeom prst="rect">
            <a:avLst/>
          </a:prstGeom>
        </p:spPr>
      </p:pic>
      <p:sp>
        <p:nvSpPr>
          <p:cNvPr id="3" name="Rectángulo 2">
            <a:extLst>
              <a:ext uri="{FF2B5EF4-FFF2-40B4-BE49-F238E27FC236}">
                <a16:creationId xmlns:a16="http://schemas.microsoft.com/office/drawing/2014/main" id="{80EA664B-6322-4EB2-9AA1-2BABC4B3684C}"/>
              </a:ext>
            </a:extLst>
          </p:cNvPr>
          <p:cNvSpPr/>
          <p:nvPr/>
        </p:nvSpPr>
        <p:spPr>
          <a:xfrm>
            <a:off x="7910286" y="1175657"/>
            <a:ext cx="3827683" cy="51086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Tree>
    <p:extLst>
      <p:ext uri="{BB962C8B-B14F-4D97-AF65-F5344CB8AC3E}">
        <p14:creationId xmlns:p14="http://schemas.microsoft.com/office/powerpoint/2010/main" val="1669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E25ACD-B709-4D8A-8E68-68DC4E7F290F}"/>
              </a:ext>
            </a:extLst>
          </p:cNvPr>
          <p:cNvPicPr>
            <a:picLocks noChangeAspect="1"/>
          </p:cNvPicPr>
          <p:nvPr/>
        </p:nvPicPr>
        <p:blipFill>
          <a:blip r:embed="rId2"/>
          <a:stretch>
            <a:fillRect/>
          </a:stretch>
        </p:blipFill>
        <p:spPr>
          <a:xfrm>
            <a:off x="1210852" y="4790627"/>
            <a:ext cx="5210902" cy="1776661"/>
          </a:xfrm>
          <a:prstGeom prst="rect">
            <a:avLst/>
          </a:prstGeom>
        </p:spPr>
      </p:pic>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3D59185-2322-488D-9F7E-19E996701BF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Título 1">
            <a:extLst>
              <a:ext uri="{FF2B5EF4-FFF2-40B4-BE49-F238E27FC236}">
                <a16:creationId xmlns:a16="http://schemas.microsoft.com/office/drawing/2014/main" id="{A0823B50-183B-444E-A4E3-C47FE2429553}"/>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Entrenamiento</a:t>
            </a:r>
          </a:p>
        </p:txBody>
      </p:sp>
      <p:cxnSp>
        <p:nvCxnSpPr>
          <p:cNvPr id="12" name="Google Shape;814;p40">
            <a:extLst>
              <a:ext uri="{FF2B5EF4-FFF2-40B4-BE49-F238E27FC236}">
                <a16:creationId xmlns:a16="http://schemas.microsoft.com/office/drawing/2014/main" id="{E7AFEF50-C6E5-4EC9-A48F-BE0C1F8CA164}"/>
              </a:ext>
            </a:extLst>
          </p:cNvPr>
          <p:cNvCxnSpPr>
            <a:cxnSpLocks/>
          </p:cNvCxnSpPr>
          <p:nvPr/>
        </p:nvCxnSpPr>
        <p:spPr>
          <a:xfrm>
            <a:off x="3816303" y="4454394"/>
            <a:ext cx="0" cy="210886"/>
          </a:xfrm>
          <a:prstGeom prst="straightConnector1">
            <a:avLst/>
          </a:prstGeom>
          <a:noFill/>
          <a:ln w="9525" cap="flat" cmpd="sng">
            <a:solidFill>
              <a:schemeClr val="dk1"/>
            </a:solidFill>
            <a:prstDash val="solid"/>
            <a:round/>
            <a:headEnd type="none" w="med" len="med"/>
            <a:tailEnd type="diamond" w="med" len="med"/>
          </a:ln>
        </p:spPr>
      </p:cxnSp>
      <p:pic>
        <p:nvPicPr>
          <p:cNvPr id="13" name="Picture 2" descr=" ">
            <a:extLst>
              <a:ext uri="{FF2B5EF4-FFF2-40B4-BE49-F238E27FC236}">
                <a16:creationId xmlns:a16="http://schemas.microsoft.com/office/drawing/2014/main" id="{F84073BF-40C0-4ECF-B993-271608FF3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1753211"/>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803;p40">
            <a:extLst>
              <a:ext uri="{FF2B5EF4-FFF2-40B4-BE49-F238E27FC236}">
                <a16:creationId xmlns:a16="http://schemas.microsoft.com/office/drawing/2014/main" id="{F8E80ECA-D268-4807-A7A5-A4309732863C}"/>
              </a:ext>
            </a:extLst>
          </p:cNvPr>
          <p:cNvSpPr txBox="1"/>
          <p:nvPr/>
        </p:nvSpPr>
        <p:spPr>
          <a:xfrm>
            <a:off x="7727280" y="1690688"/>
            <a:ext cx="3580617" cy="830679"/>
          </a:xfrm>
          <a:prstGeom prst="rect">
            <a:avLst/>
          </a:prstGeom>
          <a:noFill/>
          <a:ln>
            <a:noFill/>
          </a:ln>
        </p:spPr>
        <p:txBody>
          <a:bodyPr spcFirstLastPara="1" wrap="square" lIns="91425" tIns="91425" rIns="91425" bIns="91425" anchor="t" anchorCtr="0">
            <a:noAutofit/>
          </a:bodyPr>
          <a:lstStyle/>
          <a:p>
            <a:pPr lvl="0" algn="just"/>
            <a:r>
              <a:rPr lang="es-CO" sz="1200" dirty="0">
                <a:solidFill>
                  <a:schemeClr val="dk1"/>
                </a:solidFill>
                <a:latin typeface="Bell MT" panose="02020503060305020303" pitchFamily="18" charset="0"/>
              </a:rPr>
              <a:t>Al ejecutar esta celda, se desplegara un menú que le permitirá seleccionar el modelo que desea utilizar para el modo de entrenamiento.</a:t>
            </a:r>
            <a:endParaRPr sz="1200" dirty="0">
              <a:solidFill>
                <a:schemeClr val="dk1"/>
              </a:solidFill>
              <a:latin typeface="Bell MT" panose="02020503060305020303" pitchFamily="18" charset="0"/>
              <a:sym typeface="Akatab"/>
            </a:endParaRPr>
          </a:p>
        </p:txBody>
      </p:sp>
      <p:pic>
        <p:nvPicPr>
          <p:cNvPr id="15" name="Picture 2" descr=" ">
            <a:extLst>
              <a:ext uri="{FF2B5EF4-FFF2-40B4-BE49-F238E27FC236}">
                <a16:creationId xmlns:a16="http://schemas.microsoft.com/office/drawing/2014/main" id="{6C7D13E0-1C19-4E2C-B977-00BDD9934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2560575"/>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803;p40">
            <a:extLst>
              <a:ext uri="{FF2B5EF4-FFF2-40B4-BE49-F238E27FC236}">
                <a16:creationId xmlns:a16="http://schemas.microsoft.com/office/drawing/2014/main" id="{06E09EBF-FAD9-41D1-A0BF-710C174C30BD}"/>
              </a:ext>
            </a:extLst>
          </p:cNvPr>
          <p:cNvSpPr txBox="1"/>
          <p:nvPr/>
        </p:nvSpPr>
        <p:spPr>
          <a:xfrm>
            <a:off x="7727280" y="2424598"/>
            <a:ext cx="3580617" cy="1473878"/>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Bell MT" panose="02020503060305020303" pitchFamily="18" charset="0"/>
                <a:sym typeface="Akatab"/>
              </a:rPr>
              <a:t>Las instrucciones que le aparecerán son:</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original</a:t>
            </a:r>
            <a:r>
              <a:rPr lang="es-MX" sz="1200" dirty="0">
                <a:solidFill>
                  <a:schemeClr val="dk1"/>
                </a:solidFill>
                <a:latin typeface="Bell MT" panose="02020503060305020303" pitchFamily="18" charset="0"/>
                <a:sym typeface="Akatab"/>
              </a:rPr>
              <a:t> si desea utilizar la versión del modelo YOLOv8.</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entrenado </a:t>
            </a:r>
            <a:r>
              <a:rPr lang="es-MX" sz="1200" dirty="0">
                <a:solidFill>
                  <a:schemeClr val="dk1"/>
                </a:solidFill>
                <a:latin typeface="Bell MT" panose="02020503060305020303" pitchFamily="18" charset="0"/>
                <a:sym typeface="Akatab"/>
              </a:rPr>
              <a:t>si desea utilizar una versión entrenada del modelo YOLOv8.</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salir </a:t>
            </a:r>
            <a:r>
              <a:rPr lang="es-MX" sz="1200" dirty="0">
                <a:solidFill>
                  <a:schemeClr val="dk1"/>
                </a:solidFill>
                <a:latin typeface="Bell MT" panose="02020503060305020303" pitchFamily="18" charset="0"/>
                <a:sym typeface="Akatab"/>
              </a:rPr>
              <a:t>si desea cancelar el proceso de entrenamiento.</a:t>
            </a:r>
            <a:endParaRPr sz="1200" dirty="0">
              <a:solidFill>
                <a:schemeClr val="dk1"/>
              </a:solidFill>
              <a:latin typeface="Bell MT" panose="02020503060305020303" pitchFamily="18" charset="0"/>
              <a:sym typeface="Akatab"/>
            </a:endParaRPr>
          </a:p>
        </p:txBody>
      </p:sp>
      <p:pic>
        <p:nvPicPr>
          <p:cNvPr id="8" name="Imagen 7">
            <a:extLst>
              <a:ext uri="{FF2B5EF4-FFF2-40B4-BE49-F238E27FC236}">
                <a16:creationId xmlns:a16="http://schemas.microsoft.com/office/drawing/2014/main" id="{21EDF469-A952-4EFF-8C11-5EE2EA3C4D2C}"/>
              </a:ext>
            </a:extLst>
          </p:cNvPr>
          <p:cNvPicPr>
            <a:picLocks noChangeAspect="1"/>
          </p:cNvPicPr>
          <p:nvPr/>
        </p:nvPicPr>
        <p:blipFill>
          <a:blip r:embed="rId5"/>
          <a:stretch>
            <a:fillRect/>
          </a:stretch>
        </p:blipFill>
        <p:spPr>
          <a:xfrm>
            <a:off x="3961576" y="5609670"/>
            <a:ext cx="3535792" cy="513546"/>
          </a:xfrm>
          <a:prstGeom prst="rect">
            <a:avLst/>
          </a:prstGeom>
        </p:spPr>
      </p:pic>
      <p:pic>
        <p:nvPicPr>
          <p:cNvPr id="20" name="Picture 2" descr=" ">
            <a:extLst>
              <a:ext uri="{FF2B5EF4-FFF2-40B4-BE49-F238E27FC236}">
                <a16:creationId xmlns:a16="http://schemas.microsoft.com/office/drawing/2014/main" id="{13E8F0F5-6878-420F-8E42-0BAB09F4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3898476"/>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803;p40">
            <a:extLst>
              <a:ext uri="{FF2B5EF4-FFF2-40B4-BE49-F238E27FC236}">
                <a16:creationId xmlns:a16="http://schemas.microsoft.com/office/drawing/2014/main" id="{2A09AA0B-6BB1-4377-BC39-45D05A70789A}"/>
              </a:ext>
            </a:extLst>
          </p:cNvPr>
          <p:cNvSpPr txBox="1"/>
          <p:nvPr/>
        </p:nvSpPr>
        <p:spPr>
          <a:xfrm>
            <a:off x="7727279" y="3801707"/>
            <a:ext cx="3580617" cy="830679"/>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Bell MT" panose="02020503060305020303" pitchFamily="18" charset="0"/>
              </a:rPr>
              <a:t>Asegúrese de haber ejecutado la celda que proporciona la ruta específica del archivo ‘</a:t>
            </a:r>
            <a:r>
              <a:rPr lang="es-MX" sz="1200" dirty="0" err="1">
                <a:solidFill>
                  <a:schemeClr val="dk1"/>
                </a:solidFill>
                <a:latin typeface="Bell MT" panose="02020503060305020303" pitchFamily="18" charset="0"/>
              </a:rPr>
              <a:t>dataset.yaml</a:t>
            </a:r>
            <a:r>
              <a:rPr lang="es-MX" sz="1200" dirty="0">
                <a:solidFill>
                  <a:schemeClr val="dk1"/>
                </a:solidFill>
                <a:latin typeface="Bell MT" panose="02020503060305020303" pitchFamily="18" charset="0"/>
              </a:rPr>
              <a:t>’. Esto es esencial para el correcto funcionamiento del modo de entrenamiento.</a:t>
            </a:r>
            <a:endParaRPr sz="1200" dirty="0">
              <a:solidFill>
                <a:schemeClr val="dk1"/>
              </a:solidFill>
              <a:latin typeface="Bell MT" panose="02020503060305020303" pitchFamily="18" charset="0"/>
              <a:sym typeface="Akatab"/>
            </a:endParaRPr>
          </a:p>
        </p:txBody>
      </p:sp>
      <p:pic>
        <p:nvPicPr>
          <p:cNvPr id="2" name="Imagen 1">
            <a:extLst>
              <a:ext uri="{FF2B5EF4-FFF2-40B4-BE49-F238E27FC236}">
                <a16:creationId xmlns:a16="http://schemas.microsoft.com/office/drawing/2014/main" id="{1308D378-4470-4ACB-9426-7A2796A32805}"/>
              </a:ext>
            </a:extLst>
          </p:cNvPr>
          <p:cNvPicPr>
            <a:picLocks noChangeAspect="1"/>
          </p:cNvPicPr>
          <p:nvPr/>
        </p:nvPicPr>
        <p:blipFill>
          <a:blip r:embed="rId6"/>
          <a:stretch>
            <a:fillRect/>
          </a:stretch>
        </p:blipFill>
        <p:spPr>
          <a:xfrm>
            <a:off x="773633" y="1437394"/>
            <a:ext cx="6085340" cy="3064288"/>
          </a:xfrm>
          <a:prstGeom prst="rect">
            <a:avLst/>
          </a:prstGeom>
        </p:spPr>
      </p:pic>
      <p:pic>
        <p:nvPicPr>
          <p:cNvPr id="4" name="Imagen 3">
            <a:extLst>
              <a:ext uri="{FF2B5EF4-FFF2-40B4-BE49-F238E27FC236}">
                <a16:creationId xmlns:a16="http://schemas.microsoft.com/office/drawing/2014/main" id="{55CA211E-0488-44E0-A73A-DEC0EDA533CA}"/>
              </a:ext>
            </a:extLst>
          </p:cNvPr>
          <p:cNvPicPr>
            <a:picLocks noChangeAspect="1"/>
          </p:cNvPicPr>
          <p:nvPr/>
        </p:nvPicPr>
        <p:blipFill>
          <a:blip r:embed="rId7"/>
          <a:stretch>
            <a:fillRect/>
          </a:stretch>
        </p:blipFill>
        <p:spPr>
          <a:xfrm>
            <a:off x="7628126" y="4790627"/>
            <a:ext cx="3778921" cy="547082"/>
          </a:xfrm>
          <a:prstGeom prst="rect">
            <a:avLst/>
          </a:prstGeom>
        </p:spPr>
      </p:pic>
    </p:spTree>
    <p:extLst>
      <p:ext uri="{BB962C8B-B14F-4D97-AF65-F5344CB8AC3E}">
        <p14:creationId xmlns:p14="http://schemas.microsoft.com/office/powerpoint/2010/main" val="80020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153A8C-A441-480B-A443-4F88777C9028}"/>
              </a:ext>
            </a:extLst>
          </p:cNvPr>
          <p:cNvPicPr>
            <a:picLocks noChangeAspect="1"/>
          </p:cNvPicPr>
          <p:nvPr/>
        </p:nvPicPr>
        <p:blipFill>
          <a:blip r:embed="rId2"/>
          <a:stretch>
            <a:fillRect/>
          </a:stretch>
        </p:blipFill>
        <p:spPr>
          <a:xfrm>
            <a:off x="7586379" y="2336081"/>
            <a:ext cx="4115603" cy="1051563"/>
          </a:xfrm>
          <a:prstGeom prst="rect">
            <a:avLst/>
          </a:prstGeom>
        </p:spPr>
      </p:pic>
      <p:sp>
        <p:nvSpPr>
          <p:cNvPr id="19" name="CuadroTexto 18">
            <a:extLst>
              <a:ext uri="{FF2B5EF4-FFF2-40B4-BE49-F238E27FC236}">
                <a16:creationId xmlns:a16="http://schemas.microsoft.com/office/drawing/2014/main" id="{75361CA9-330A-49E6-866F-0C99A805B060}"/>
              </a:ext>
            </a:extLst>
          </p:cNvPr>
          <p:cNvSpPr txBox="1"/>
          <p:nvPr/>
        </p:nvSpPr>
        <p:spPr>
          <a:xfrm>
            <a:off x="3531526" y="1690688"/>
            <a:ext cx="3449667" cy="2554545"/>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Estos dos </a:t>
            </a:r>
            <a:r>
              <a:rPr lang="es-CO" sz="1600" dirty="0" err="1">
                <a:latin typeface="Times New Roman" panose="02020603050405020304" pitchFamily="18" charset="0"/>
                <a:cs typeface="Times New Roman" panose="02020603050405020304" pitchFamily="18" charset="0"/>
              </a:rPr>
              <a:t>hiperparámetros</a:t>
            </a:r>
            <a:r>
              <a:rPr lang="es-CO" sz="1600" dirty="0">
                <a:latin typeface="Times New Roman" panose="02020603050405020304" pitchFamily="18" charset="0"/>
                <a:cs typeface="Times New Roman" panose="02020603050405020304" pitchFamily="18" charset="0"/>
              </a:rPr>
              <a:t>, “Project” y “</a:t>
            </a:r>
            <a:r>
              <a:rPr lang="es-CO" sz="1600" dirty="0" err="1">
                <a:latin typeface="Times New Roman" panose="02020603050405020304" pitchFamily="18" charset="0"/>
                <a:cs typeface="Times New Roman" panose="02020603050405020304" pitchFamily="18" charset="0"/>
              </a:rPr>
              <a:t>name</a:t>
            </a:r>
            <a:r>
              <a:rPr lang="es-CO" sz="1600" dirty="0">
                <a:latin typeface="Times New Roman" panose="02020603050405020304" pitchFamily="18" charset="0"/>
                <a:cs typeface="Times New Roman" panose="02020603050405020304" pitchFamily="18" charset="0"/>
              </a:rPr>
              <a:t>”, establecen el nombre de las carpetas que contendrán los resultados después de ejecutar el entrenamiento. El nombre de “Project” no debe modificarse, ya que se utiliza para consultar el último entrenamiento. Si decide cambiarlo, asegúrese de ajustar también la línea de código correspondiente.</a:t>
            </a:r>
          </a:p>
        </p:txBody>
      </p:sp>
      <p:pic>
        <p:nvPicPr>
          <p:cNvPr id="5" name="Imagen 4">
            <a:extLst>
              <a:ext uri="{FF2B5EF4-FFF2-40B4-BE49-F238E27FC236}">
                <a16:creationId xmlns:a16="http://schemas.microsoft.com/office/drawing/2014/main" id="{83962A1A-2EBA-4E90-B1F1-BF58FFB6EF57}"/>
              </a:ext>
            </a:extLst>
          </p:cNvPr>
          <p:cNvPicPr>
            <a:picLocks noChangeAspect="1"/>
          </p:cNvPicPr>
          <p:nvPr/>
        </p:nvPicPr>
        <p:blipFill>
          <a:blip r:embed="rId3"/>
          <a:stretch>
            <a:fillRect/>
          </a:stretch>
        </p:blipFill>
        <p:spPr>
          <a:xfrm>
            <a:off x="1276411" y="5014356"/>
            <a:ext cx="1228896" cy="657317"/>
          </a:xfrm>
          <a:prstGeom prst="rect">
            <a:avLst/>
          </a:prstGeom>
        </p:spPr>
      </p:pic>
      <p:pic>
        <p:nvPicPr>
          <p:cNvPr id="6" name="Imagen 5">
            <a:extLst>
              <a:ext uri="{FF2B5EF4-FFF2-40B4-BE49-F238E27FC236}">
                <a16:creationId xmlns:a16="http://schemas.microsoft.com/office/drawing/2014/main" id="{F5228B38-2649-47D7-B5E9-ED79F1593873}"/>
              </a:ext>
            </a:extLst>
          </p:cNvPr>
          <p:cNvPicPr>
            <a:picLocks noChangeAspect="1"/>
          </p:cNvPicPr>
          <p:nvPr/>
        </p:nvPicPr>
        <p:blipFill>
          <a:blip r:embed="rId4"/>
          <a:stretch>
            <a:fillRect/>
          </a:stretch>
        </p:blipFill>
        <p:spPr>
          <a:xfrm>
            <a:off x="8894901" y="5071431"/>
            <a:ext cx="1247949" cy="657317"/>
          </a:xfrm>
          <a:prstGeom prst="rect">
            <a:avLst/>
          </a:prstGeom>
        </p:spPr>
      </p:pic>
      <p:sp>
        <p:nvSpPr>
          <p:cNvPr id="11" name="CuadroTexto 10">
            <a:extLst>
              <a:ext uri="{FF2B5EF4-FFF2-40B4-BE49-F238E27FC236}">
                <a16:creationId xmlns:a16="http://schemas.microsoft.com/office/drawing/2014/main" id="{75646FC0-8470-4AC2-AD0F-289B840202FC}"/>
              </a:ext>
            </a:extLst>
          </p:cNvPr>
          <p:cNvSpPr txBox="1"/>
          <p:nvPr/>
        </p:nvSpPr>
        <p:spPr>
          <a:xfrm>
            <a:off x="3531526" y="4832558"/>
            <a:ext cx="3449667" cy="1569660"/>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Cuando establezca el valor del </a:t>
            </a:r>
            <a:r>
              <a:rPr lang="es-CO" sz="1600" dirty="0" err="1">
                <a:latin typeface="Times New Roman" panose="02020603050405020304" pitchFamily="18" charset="0"/>
                <a:cs typeface="Times New Roman" panose="02020603050405020304" pitchFamily="18" charset="0"/>
              </a:rPr>
              <a:t>hiperparámetro</a:t>
            </a:r>
            <a:r>
              <a:rPr lang="es-CO" sz="1600" dirty="0">
                <a:latin typeface="Times New Roman" panose="02020603050405020304" pitchFamily="18" charset="0"/>
                <a:cs typeface="Times New Roman" panose="02020603050405020304" pitchFamily="18" charset="0"/>
              </a:rPr>
              <a:t> `</a:t>
            </a:r>
            <a:r>
              <a:rPr lang="es-CO" sz="1600" dirty="0" err="1">
                <a:latin typeface="Times New Roman" panose="02020603050405020304" pitchFamily="18" charset="0"/>
                <a:cs typeface="Times New Roman" panose="02020603050405020304" pitchFamily="18" charset="0"/>
              </a:rPr>
              <a:t>epochs</a:t>
            </a:r>
            <a:r>
              <a:rPr lang="es-CO" sz="1600" dirty="0">
                <a:latin typeface="Times New Roman" panose="02020603050405020304" pitchFamily="18" charset="0"/>
                <a:cs typeface="Times New Roman" panose="02020603050405020304" pitchFamily="18" charset="0"/>
              </a:rPr>
              <a:t>`, se recomienda colocar el mismo valor en el </a:t>
            </a:r>
            <a:r>
              <a:rPr lang="es-CO" sz="1600" dirty="0" err="1">
                <a:latin typeface="Times New Roman" panose="02020603050405020304" pitchFamily="18" charset="0"/>
                <a:cs typeface="Times New Roman" panose="02020603050405020304" pitchFamily="18" charset="0"/>
              </a:rPr>
              <a:t>hiperparámetro</a:t>
            </a:r>
            <a:r>
              <a:rPr lang="es-CO" sz="1600" dirty="0">
                <a:latin typeface="Times New Roman" panose="02020603050405020304" pitchFamily="18" charset="0"/>
                <a:cs typeface="Times New Roman" panose="02020603050405020304" pitchFamily="18" charset="0"/>
              </a:rPr>
              <a:t> `</a:t>
            </a:r>
            <a:r>
              <a:rPr lang="es-CO" sz="1600" dirty="0" err="1">
                <a:latin typeface="Times New Roman" panose="02020603050405020304" pitchFamily="18" charset="0"/>
                <a:cs typeface="Times New Roman" panose="02020603050405020304" pitchFamily="18" charset="0"/>
              </a:rPr>
              <a:t>patience</a:t>
            </a:r>
            <a:r>
              <a:rPr lang="es-CO" sz="1600" dirty="0">
                <a:latin typeface="Times New Roman" panose="02020603050405020304" pitchFamily="18" charset="0"/>
                <a:cs typeface="Times New Roman" panose="02020603050405020304" pitchFamily="18" charset="0"/>
              </a:rPr>
              <a:t>` para evitar conflictos de detección debido a la falta de mejora en el entrenamiento.</a:t>
            </a:r>
          </a:p>
        </p:txBody>
      </p:sp>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4083B3BD-8EDE-47CF-9354-6F72A792EDC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0" name="Google Shape;813;p40">
            <a:extLst>
              <a:ext uri="{FF2B5EF4-FFF2-40B4-BE49-F238E27FC236}">
                <a16:creationId xmlns:a16="http://schemas.microsoft.com/office/drawing/2014/main" id="{9E6BE491-F692-4DFE-AF48-E7E51B7387E1}"/>
              </a:ext>
            </a:extLst>
          </p:cNvPr>
          <p:cNvCxnSpPr/>
          <p:nvPr/>
        </p:nvCxnSpPr>
        <p:spPr>
          <a:xfrm>
            <a:off x="3119968" y="2894454"/>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2" name="Google Shape;813;p40">
            <a:extLst>
              <a:ext uri="{FF2B5EF4-FFF2-40B4-BE49-F238E27FC236}">
                <a16:creationId xmlns:a16="http://schemas.microsoft.com/office/drawing/2014/main" id="{D229A977-0984-448E-9FB5-592724FAC5E0}"/>
              </a:ext>
            </a:extLst>
          </p:cNvPr>
          <p:cNvCxnSpPr/>
          <p:nvPr/>
        </p:nvCxnSpPr>
        <p:spPr>
          <a:xfrm>
            <a:off x="7089011" y="2861863"/>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4" name="Google Shape;813;p40">
            <a:extLst>
              <a:ext uri="{FF2B5EF4-FFF2-40B4-BE49-F238E27FC236}">
                <a16:creationId xmlns:a16="http://schemas.microsoft.com/office/drawing/2014/main" id="{5BD38D30-A5DC-407B-A6B1-EFE9D904F6F9}"/>
              </a:ext>
            </a:extLst>
          </p:cNvPr>
          <p:cNvCxnSpPr/>
          <p:nvPr/>
        </p:nvCxnSpPr>
        <p:spPr>
          <a:xfrm>
            <a:off x="3119968" y="5400090"/>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5" name="Google Shape;813;p40">
            <a:extLst>
              <a:ext uri="{FF2B5EF4-FFF2-40B4-BE49-F238E27FC236}">
                <a16:creationId xmlns:a16="http://schemas.microsoft.com/office/drawing/2014/main" id="{0B09FDFB-9ACB-497B-B625-2600A162559E}"/>
              </a:ext>
            </a:extLst>
          </p:cNvPr>
          <p:cNvCxnSpPr/>
          <p:nvPr/>
        </p:nvCxnSpPr>
        <p:spPr>
          <a:xfrm>
            <a:off x="7089011" y="5400090"/>
            <a:ext cx="335400" cy="0"/>
          </a:xfrm>
          <a:prstGeom prst="straightConnector1">
            <a:avLst/>
          </a:prstGeom>
          <a:noFill/>
          <a:ln w="9525" cap="flat" cmpd="sng">
            <a:solidFill>
              <a:schemeClr val="dk1"/>
            </a:solidFill>
            <a:prstDash val="solid"/>
            <a:round/>
            <a:headEnd type="none" w="med" len="med"/>
            <a:tailEnd type="diamond" w="med" len="med"/>
          </a:ln>
        </p:spPr>
      </p:cxnSp>
      <p:sp>
        <p:nvSpPr>
          <p:cNvPr id="17" name="Título 1">
            <a:extLst>
              <a:ext uri="{FF2B5EF4-FFF2-40B4-BE49-F238E27FC236}">
                <a16:creationId xmlns:a16="http://schemas.microsoft.com/office/drawing/2014/main" id="{CAEAD25B-E853-4CDB-9338-97AFCC6592DB}"/>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Entrenamiento</a:t>
            </a:r>
          </a:p>
        </p:txBody>
      </p:sp>
      <p:sp>
        <p:nvSpPr>
          <p:cNvPr id="4" name="Rectángulo 3">
            <a:extLst>
              <a:ext uri="{FF2B5EF4-FFF2-40B4-BE49-F238E27FC236}">
                <a16:creationId xmlns:a16="http://schemas.microsoft.com/office/drawing/2014/main" id="{331F43B0-F48E-40A4-99E9-4B5232D63E9F}"/>
              </a:ext>
            </a:extLst>
          </p:cNvPr>
          <p:cNvSpPr/>
          <p:nvPr/>
        </p:nvSpPr>
        <p:spPr>
          <a:xfrm>
            <a:off x="8498576" y="2965353"/>
            <a:ext cx="600974" cy="8899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 name="Imagen 1">
            <a:extLst>
              <a:ext uri="{FF2B5EF4-FFF2-40B4-BE49-F238E27FC236}">
                <a16:creationId xmlns:a16="http://schemas.microsoft.com/office/drawing/2014/main" id="{2E73C668-AAE7-4AA7-B418-D14666B22A0A}"/>
              </a:ext>
            </a:extLst>
          </p:cNvPr>
          <p:cNvPicPr>
            <a:picLocks noChangeAspect="1"/>
          </p:cNvPicPr>
          <p:nvPr/>
        </p:nvPicPr>
        <p:blipFill>
          <a:blip r:embed="rId6"/>
          <a:stretch>
            <a:fillRect/>
          </a:stretch>
        </p:blipFill>
        <p:spPr>
          <a:xfrm>
            <a:off x="811495" y="2532453"/>
            <a:ext cx="2114845" cy="724001"/>
          </a:xfrm>
          <a:prstGeom prst="rect">
            <a:avLst/>
          </a:prstGeom>
        </p:spPr>
      </p:pic>
    </p:spTree>
    <p:extLst>
      <p:ext uri="{BB962C8B-B14F-4D97-AF65-F5344CB8AC3E}">
        <p14:creationId xmlns:p14="http://schemas.microsoft.com/office/powerpoint/2010/main" val="346611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3D59185-2322-488D-9F7E-19E996701BF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40" name="Imagen 39">
            <a:extLst>
              <a:ext uri="{FF2B5EF4-FFF2-40B4-BE49-F238E27FC236}">
                <a16:creationId xmlns:a16="http://schemas.microsoft.com/office/drawing/2014/main" id="{8A8D248E-6528-47C9-8F52-59084EDE7AAB}"/>
              </a:ext>
            </a:extLst>
          </p:cNvPr>
          <p:cNvPicPr>
            <a:picLocks noChangeAspect="1"/>
          </p:cNvPicPr>
          <p:nvPr/>
        </p:nvPicPr>
        <p:blipFill>
          <a:blip r:embed="rId3"/>
          <a:stretch>
            <a:fillRect/>
          </a:stretch>
        </p:blipFill>
        <p:spPr>
          <a:xfrm>
            <a:off x="2977119" y="2470406"/>
            <a:ext cx="6109892" cy="3392931"/>
          </a:xfrm>
          <a:prstGeom prst="rect">
            <a:avLst/>
          </a:prstGeom>
        </p:spPr>
      </p:pic>
      <p:pic>
        <p:nvPicPr>
          <p:cNvPr id="41" name="Imagen 40">
            <a:extLst>
              <a:ext uri="{FF2B5EF4-FFF2-40B4-BE49-F238E27FC236}">
                <a16:creationId xmlns:a16="http://schemas.microsoft.com/office/drawing/2014/main" id="{C3328757-B647-474B-B894-2474750B22D1}"/>
              </a:ext>
            </a:extLst>
          </p:cNvPr>
          <p:cNvPicPr>
            <a:picLocks noChangeAspect="1"/>
          </p:cNvPicPr>
          <p:nvPr/>
        </p:nvPicPr>
        <p:blipFill rotWithShape="1">
          <a:blip r:embed="rId3"/>
          <a:srcRect r="86710" b="65863"/>
          <a:stretch/>
        </p:blipFill>
        <p:spPr>
          <a:xfrm>
            <a:off x="1859001" y="3123653"/>
            <a:ext cx="797172" cy="857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Imagen 42">
            <a:extLst>
              <a:ext uri="{FF2B5EF4-FFF2-40B4-BE49-F238E27FC236}">
                <a16:creationId xmlns:a16="http://schemas.microsoft.com/office/drawing/2014/main" id="{B0CE38E6-3D46-4BE2-AB5F-5B4189624EEB}"/>
              </a:ext>
            </a:extLst>
          </p:cNvPr>
          <p:cNvPicPr>
            <a:picLocks noChangeAspect="1"/>
          </p:cNvPicPr>
          <p:nvPr/>
        </p:nvPicPr>
        <p:blipFill>
          <a:blip r:embed="rId4"/>
          <a:stretch>
            <a:fillRect/>
          </a:stretch>
        </p:blipFill>
        <p:spPr>
          <a:xfrm>
            <a:off x="245237" y="3087367"/>
            <a:ext cx="1019317" cy="1009791"/>
          </a:xfrm>
          <a:prstGeom prst="rect">
            <a:avLst/>
          </a:prstGeom>
        </p:spPr>
      </p:pic>
      <p:cxnSp>
        <p:nvCxnSpPr>
          <p:cNvPr id="46" name="Google Shape;442;p29">
            <a:extLst>
              <a:ext uri="{FF2B5EF4-FFF2-40B4-BE49-F238E27FC236}">
                <a16:creationId xmlns:a16="http://schemas.microsoft.com/office/drawing/2014/main" id="{36DC7BD0-1E18-4EEC-9C59-10E5DBA61E50}"/>
              </a:ext>
            </a:extLst>
          </p:cNvPr>
          <p:cNvCxnSpPr>
            <a:cxnSpLocks/>
            <a:stCxn id="43" idx="2"/>
            <a:endCxn id="47" idx="0"/>
          </p:cNvCxnSpPr>
          <p:nvPr/>
        </p:nvCxnSpPr>
        <p:spPr>
          <a:xfrm rot="16200000" flipH="1">
            <a:off x="606527" y="4245527"/>
            <a:ext cx="806397" cy="509658"/>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47" name="Google Shape;810;p40">
            <a:extLst>
              <a:ext uri="{FF2B5EF4-FFF2-40B4-BE49-F238E27FC236}">
                <a16:creationId xmlns:a16="http://schemas.microsoft.com/office/drawing/2014/main" id="{BA685477-D008-484B-B6ED-FA03BEC4E376}"/>
              </a:ext>
            </a:extLst>
          </p:cNvPr>
          <p:cNvSpPr txBox="1"/>
          <p:nvPr/>
        </p:nvSpPr>
        <p:spPr>
          <a:xfrm>
            <a:off x="195259" y="4903555"/>
            <a:ext cx="2138589" cy="1009791"/>
          </a:xfrm>
          <a:prstGeom prst="rect">
            <a:avLst/>
          </a:prstGeom>
          <a:noFill/>
          <a:ln>
            <a:noFill/>
          </a:ln>
        </p:spPr>
        <p:txBody>
          <a:bodyPr spcFirstLastPara="1" wrap="square" lIns="91425" tIns="91425" rIns="91425" bIns="91425" anchor="b" anchorCtr="0">
            <a:noAutofit/>
          </a:bodyPr>
          <a:lstStyle/>
          <a:p>
            <a:pPr lvl="0" algn="just"/>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last.pt: </a:t>
            </a:r>
            <a:r>
              <a:rPr lang="es-MX"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Este archivo representa el peso utilizado para reflejar el estado del aprendizaje después de obtener el último resultado.</a:t>
            </a:r>
            <a:endParaRPr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48" name="Google Shape;810;p40">
            <a:extLst>
              <a:ext uri="{FF2B5EF4-FFF2-40B4-BE49-F238E27FC236}">
                <a16:creationId xmlns:a16="http://schemas.microsoft.com/office/drawing/2014/main" id="{480A198A-C0B4-4E94-9846-740D87487129}"/>
              </a:ext>
            </a:extLst>
          </p:cNvPr>
          <p:cNvSpPr txBox="1"/>
          <p:nvPr/>
        </p:nvSpPr>
        <p:spPr>
          <a:xfrm>
            <a:off x="216069" y="1392248"/>
            <a:ext cx="2052505" cy="934967"/>
          </a:xfrm>
          <a:prstGeom prst="rect">
            <a:avLst/>
          </a:prstGeom>
          <a:noFill/>
          <a:ln>
            <a:noFill/>
          </a:ln>
        </p:spPr>
        <p:txBody>
          <a:bodyPr spcFirstLastPara="1" wrap="square" lIns="91425" tIns="91425" rIns="91425" bIns="91425" anchor="b" anchorCtr="0">
            <a:noAutofit/>
          </a:bodyPr>
          <a:lstStyle/>
          <a:p>
            <a:pPr lvl="0" algn="just"/>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best.pt: </a:t>
            </a:r>
            <a:r>
              <a:rPr lang="es-MX"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Este archivo representa el modelo en su punto óptimo, capturando el mejor rendimiento alcanzado durante el entrenamiento.</a:t>
            </a:r>
            <a:endParaRPr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0" name="Imagen 9">
            <a:extLst>
              <a:ext uri="{FF2B5EF4-FFF2-40B4-BE49-F238E27FC236}">
                <a16:creationId xmlns:a16="http://schemas.microsoft.com/office/drawing/2014/main" id="{36D57CDA-A926-4646-912C-01410C880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2133" y="1194150"/>
            <a:ext cx="1863798" cy="1676720"/>
          </a:xfrm>
          <a:prstGeom prst="rect">
            <a:avLst/>
          </a:prstGeom>
        </p:spPr>
      </p:pic>
      <p:pic>
        <p:nvPicPr>
          <p:cNvPr id="70" name="Imagen 69">
            <a:extLst>
              <a:ext uri="{FF2B5EF4-FFF2-40B4-BE49-F238E27FC236}">
                <a16:creationId xmlns:a16="http://schemas.microsoft.com/office/drawing/2014/main" id="{178E06A4-DE42-4E25-AE4F-E197738F1B58}"/>
              </a:ext>
            </a:extLst>
          </p:cNvPr>
          <p:cNvPicPr>
            <a:picLocks noChangeAspect="1"/>
          </p:cNvPicPr>
          <p:nvPr/>
        </p:nvPicPr>
        <p:blipFill rotWithShape="1">
          <a:blip r:embed="rId6">
            <a:extLst>
              <a:ext uri="{28A0092B-C50C-407E-A947-70E740481C1C}">
                <a14:useLocalDpi xmlns:a14="http://schemas.microsoft.com/office/drawing/2010/main" val="0"/>
              </a:ext>
            </a:extLst>
          </a:blip>
          <a:srcRect r="3114"/>
          <a:stretch/>
        </p:blipFill>
        <p:spPr>
          <a:xfrm>
            <a:off x="10108122" y="4775217"/>
            <a:ext cx="1888619" cy="1762744"/>
          </a:xfrm>
          <a:prstGeom prst="rect">
            <a:avLst/>
          </a:prstGeom>
        </p:spPr>
      </p:pic>
      <p:pic>
        <p:nvPicPr>
          <p:cNvPr id="72" name="Imagen 71">
            <a:extLst>
              <a:ext uri="{FF2B5EF4-FFF2-40B4-BE49-F238E27FC236}">
                <a16:creationId xmlns:a16="http://schemas.microsoft.com/office/drawing/2014/main" id="{E6E22DC1-D94F-43E2-B63D-D7052F810DBC}"/>
              </a:ext>
            </a:extLst>
          </p:cNvPr>
          <p:cNvPicPr>
            <a:picLocks noChangeAspect="1"/>
          </p:cNvPicPr>
          <p:nvPr/>
        </p:nvPicPr>
        <p:blipFill rotWithShape="1">
          <a:blip r:embed="rId7">
            <a:extLst>
              <a:ext uri="{28A0092B-C50C-407E-A947-70E740481C1C}">
                <a14:useLocalDpi xmlns:a14="http://schemas.microsoft.com/office/drawing/2010/main" val="0"/>
              </a:ext>
            </a:extLst>
          </a:blip>
          <a:srcRect r="2502"/>
          <a:stretch/>
        </p:blipFill>
        <p:spPr>
          <a:xfrm>
            <a:off x="10108122" y="2948464"/>
            <a:ext cx="1863798" cy="1751655"/>
          </a:xfrm>
          <a:prstGeom prst="rect">
            <a:avLst/>
          </a:prstGeom>
        </p:spPr>
      </p:pic>
      <p:cxnSp>
        <p:nvCxnSpPr>
          <p:cNvPr id="36" name="Google Shape;814;p40">
            <a:extLst>
              <a:ext uri="{FF2B5EF4-FFF2-40B4-BE49-F238E27FC236}">
                <a16:creationId xmlns:a16="http://schemas.microsoft.com/office/drawing/2014/main" id="{882C07AE-0FBD-44E7-A459-FD313186265B}"/>
              </a:ext>
            </a:extLst>
          </p:cNvPr>
          <p:cNvCxnSpPr>
            <a:cxnSpLocks/>
          </p:cNvCxnSpPr>
          <p:nvPr/>
        </p:nvCxnSpPr>
        <p:spPr>
          <a:xfrm>
            <a:off x="6020493" y="2200765"/>
            <a:ext cx="1" cy="223364"/>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814;p40">
            <a:extLst>
              <a:ext uri="{FF2B5EF4-FFF2-40B4-BE49-F238E27FC236}">
                <a16:creationId xmlns:a16="http://schemas.microsoft.com/office/drawing/2014/main" id="{141804C3-2A23-416E-9566-6DE799E611C0}"/>
              </a:ext>
            </a:extLst>
          </p:cNvPr>
          <p:cNvCxnSpPr>
            <a:cxnSpLocks/>
          </p:cNvCxnSpPr>
          <p:nvPr/>
        </p:nvCxnSpPr>
        <p:spPr>
          <a:xfrm>
            <a:off x="6026497" y="1194092"/>
            <a:ext cx="0" cy="210886"/>
          </a:xfrm>
          <a:prstGeom prst="straightConnector1">
            <a:avLst/>
          </a:prstGeom>
          <a:noFill/>
          <a:ln w="9525" cap="flat" cmpd="sng">
            <a:solidFill>
              <a:schemeClr val="dk1"/>
            </a:solidFill>
            <a:prstDash val="solid"/>
            <a:round/>
            <a:headEnd type="none" w="med" len="med"/>
            <a:tailEnd type="diamond" w="med" len="med"/>
          </a:ln>
        </p:spPr>
      </p:cxnSp>
      <p:sp>
        <p:nvSpPr>
          <p:cNvPr id="50" name="Google Shape;810;p40">
            <a:extLst>
              <a:ext uri="{FF2B5EF4-FFF2-40B4-BE49-F238E27FC236}">
                <a16:creationId xmlns:a16="http://schemas.microsoft.com/office/drawing/2014/main" id="{E363CE4F-37D9-4F33-B3CA-2E382BDAE0D5}"/>
              </a:ext>
            </a:extLst>
          </p:cNvPr>
          <p:cNvSpPr txBox="1"/>
          <p:nvPr/>
        </p:nvSpPr>
        <p:spPr>
          <a:xfrm>
            <a:off x="4453225" y="68603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ENTRENAMIENTO</a:t>
            </a:r>
          </a:p>
        </p:txBody>
      </p:sp>
      <p:sp>
        <p:nvSpPr>
          <p:cNvPr id="51" name="Google Shape;796;p40">
            <a:extLst>
              <a:ext uri="{FF2B5EF4-FFF2-40B4-BE49-F238E27FC236}">
                <a16:creationId xmlns:a16="http://schemas.microsoft.com/office/drawing/2014/main" id="{2EE0A170-466C-4E76-BEA8-C6AE64E4E895}"/>
              </a:ext>
            </a:extLst>
          </p:cNvPr>
          <p:cNvSpPr txBox="1"/>
          <p:nvPr/>
        </p:nvSpPr>
        <p:spPr>
          <a:xfrm>
            <a:off x="8591336" y="1735848"/>
            <a:ext cx="1903246" cy="65035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Entrenamiento de clases </a:t>
            </a:r>
          </a:p>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0: abolladura </a:t>
            </a:r>
          </a:p>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1: rayón</a:t>
            </a:r>
          </a:p>
        </p:txBody>
      </p:sp>
      <p:sp>
        <p:nvSpPr>
          <p:cNvPr id="52" name="Google Shape;796;p40">
            <a:extLst>
              <a:ext uri="{FF2B5EF4-FFF2-40B4-BE49-F238E27FC236}">
                <a16:creationId xmlns:a16="http://schemas.microsoft.com/office/drawing/2014/main" id="{640E2EC2-AD80-4988-B6E2-632D9320C964}"/>
              </a:ext>
            </a:extLst>
          </p:cNvPr>
          <p:cNvSpPr txBox="1"/>
          <p:nvPr/>
        </p:nvSpPr>
        <p:spPr>
          <a:xfrm>
            <a:off x="9115551" y="3702290"/>
            <a:ext cx="952965" cy="521100"/>
          </a:xfrm>
          <a:prstGeom prst="rect">
            <a:avLst/>
          </a:prstGeom>
          <a:noFill/>
          <a:ln>
            <a:noFill/>
          </a:ln>
        </p:spPr>
        <p:txBody>
          <a:bodyPr spcFirstLastPara="1" wrap="square" lIns="91425" tIns="91425" rIns="91425" bIns="91425" anchor="b" anchorCtr="0">
            <a:noAutofit/>
          </a:bodyPr>
          <a:lstStyle/>
          <a:p>
            <a:r>
              <a:rPr lang="es-CO" sz="1050" dirty="0">
                <a:solidFill>
                  <a:schemeClr val="dk1"/>
                </a:solidFill>
                <a:latin typeface="Times New Roman" panose="02020603050405020304" pitchFamily="18" charset="0"/>
                <a:cs typeface="Times New Roman" panose="02020603050405020304" pitchFamily="18" charset="0"/>
                <a:sym typeface="Noto Serif Ethiopic"/>
              </a:rPr>
              <a:t>Validación de clases</a:t>
            </a:r>
          </a:p>
        </p:txBody>
      </p:sp>
      <p:sp>
        <p:nvSpPr>
          <p:cNvPr id="53" name="Google Shape;796;p40">
            <a:extLst>
              <a:ext uri="{FF2B5EF4-FFF2-40B4-BE49-F238E27FC236}">
                <a16:creationId xmlns:a16="http://schemas.microsoft.com/office/drawing/2014/main" id="{7D440AC1-C6A2-4F32-9962-45A66A8E0FE5}"/>
              </a:ext>
            </a:extLst>
          </p:cNvPr>
          <p:cNvSpPr txBox="1"/>
          <p:nvPr/>
        </p:nvSpPr>
        <p:spPr>
          <a:xfrm>
            <a:off x="8586028" y="5913891"/>
            <a:ext cx="1566307" cy="521100"/>
          </a:xfrm>
          <a:prstGeom prst="rect">
            <a:avLst/>
          </a:prstGeom>
          <a:noFill/>
          <a:ln>
            <a:noFill/>
          </a:ln>
        </p:spPr>
        <p:txBody>
          <a:bodyPr spcFirstLastPara="1" wrap="square" lIns="91425" tIns="91425" rIns="91425" bIns="91425" anchor="b" anchorCtr="0">
            <a:noAutofit/>
          </a:bodyPr>
          <a:lstStyle/>
          <a:p>
            <a:pPr lvl="0" indent="0">
              <a:spcBef>
                <a:spcPts val="0"/>
              </a:spcBef>
              <a:spcAft>
                <a:spcPts val="0"/>
              </a:spcAft>
              <a:buNone/>
            </a:pPr>
            <a:r>
              <a:rPr lang="es-CO" sz="1050" dirty="0">
                <a:solidFill>
                  <a:schemeClr val="dk1"/>
                </a:solidFill>
                <a:latin typeface="Times New Roman" panose="02020603050405020304" pitchFamily="18" charset="0"/>
                <a:cs typeface="Times New Roman" panose="02020603050405020304" pitchFamily="18" charset="0"/>
                <a:sym typeface="Noto Serif Ethiopic"/>
              </a:rPr>
              <a:t>Predicción de las clases con su valor de confianza</a:t>
            </a:r>
          </a:p>
        </p:txBody>
      </p:sp>
      <p:pic>
        <p:nvPicPr>
          <p:cNvPr id="9" name="Imagen 8">
            <a:extLst>
              <a:ext uri="{FF2B5EF4-FFF2-40B4-BE49-F238E27FC236}">
                <a16:creationId xmlns:a16="http://schemas.microsoft.com/office/drawing/2014/main" id="{7A1177E1-DB7D-4D5B-AD2B-4DEF4CDFF3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087994">
            <a:off x="2432328" y="2628055"/>
            <a:ext cx="592348" cy="550466"/>
          </a:xfrm>
          <a:prstGeom prst="rect">
            <a:avLst/>
          </a:prstGeom>
        </p:spPr>
      </p:pic>
      <p:cxnSp>
        <p:nvCxnSpPr>
          <p:cNvPr id="56" name="Google Shape;442;p29">
            <a:extLst>
              <a:ext uri="{FF2B5EF4-FFF2-40B4-BE49-F238E27FC236}">
                <a16:creationId xmlns:a16="http://schemas.microsoft.com/office/drawing/2014/main" id="{54AE9E7A-E281-4579-9302-5DAE9BFC79B3}"/>
              </a:ext>
            </a:extLst>
          </p:cNvPr>
          <p:cNvCxnSpPr>
            <a:cxnSpLocks/>
            <a:stCxn id="43" idx="0"/>
            <a:endCxn id="48" idx="2"/>
          </p:cNvCxnSpPr>
          <p:nvPr/>
        </p:nvCxnSpPr>
        <p:spPr>
          <a:xfrm rot="5400000" flipH="1" flipV="1">
            <a:off x="618533" y="2463578"/>
            <a:ext cx="760152" cy="487426"/>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63" name="Google Shape;794;p40">
            <a:extLst>
              <a:ext uri="{FF2B5EF4-FFF2-40B4-BE49-F238E27FC236}">
                <a16:creationId xmlns:a16="http://schemas.microsoft.com/office/drawing/2014/main" id="{627F36ED-15CC-4E8E-BA64-484D46B6C9C0}"/>
              </a:ext>
            </a:extLst>
          </p:cNvPr>
          <p:cNvSpPr txBox="1"/>
          <p:nvPr/>
        </p:nvSpPr>
        <p:spPr>
          <a:xfrm>
            <a:off x="2359696" y="1192322"/>
            <a:ext cx="2278332" cy="1009182"/>
          </a:xfrm>
          <a:prstGeom prst="rect">
            <a:avLst/>
          </a:prstGeom>
          <a:noFill/>
          <a:ln>
            <a:noFill/>
          </a:ln>
        </p:spPr>
        <p:txBody>
          <a:bodyPr spcFirstLastPara="1" wrap="square" lIns="91425" tIns="91425" rIns="91425" bIns="91425" anchor="t" anchorCtr="0">
            <a:noAutofit/>
          </a:bodyPr>
          <a:lstStyle/>
          <a:p>
            <a:pPr lvl="0" algn="just"/>
            <a:r>
              <a:rPr lang="es-MX" sz="900" dirty="0"/>
              <a:t>Después de configurar las carpetas predeterminadas de YOLO, tal como se muestra en la diapositiva No. 11, la carpeta que albergará los resultados del entrenamiento será la siguiente:</a:t>
            </a:r>
            <a:endParaRPr sz="200" dirty="0">
              <a:solidFill>
                <a:schemeClr val="dk1"/>
              </a:solidFill>
              <a:latin typeface="Times New Roman" panose="02020603050405020304" pitchFamily="18" charset="0"/>
              <a:ea typeface="Akatab"/>
              <a:cs typeface="Times New Roman" panose="02020603050405020304" pitchFamily="18" charset="0"/>
              <a:sym typeface="Akatab"/>
            </a:endParaRPr>
          </a:p>
        </p:txBody>
      </p:sp>
      <p:sp>
        <p:nvSpPr>
          <p:cNvPr id="71" name="Rectángulo 70">
            <a:extLst>
              <a:ext uri="{FF2B5EF4-FFF2-40B4-BE49-F238E27FC236}">
                <a16:creationId xmlns:a16="http://schemas.microsoft.com/office/drawing/2014/main" id="{69406E92-5E1E-4FEB-A831-A351C0DEB2BA}"/>
              </a:ext>
            </a:extLst>
          </p:cNvPr>
          <p:cNvSpPr/>
          <p:nvPr/>
        </p:nvSpPr>
        <p:spPr>
          <a:xfrm>
            <a:off x="4062307" y="1970037"/>
            <a:ext cx="3916372" cy="215444"/>
          </a:xfrm>
          <a:prstGeom prst="rect">
            <a:avLst/>
          </a:prstGeom>
        </p:spPr>
        <p:txBody>
          <a:bodyPr wrap="square">
            <a:spAutoFit/>
          </a:bodyPr>
          <a:lstStyle/>
          <a:p>
            <a:r>
              <a:rPr lang="es-MX" sz="800" dirty="0" err="1">
                <a:solidFill>
                  <a:schemeClr val="bg2">
                    <a:lumMod val="50000"/>
                  </a:schemeClr>
                </a:solidFill>
              </a:rPr>
              <a:t>proyecto_yolo</a:t>
            </a:r>
            <a:r>
              <a:rPr lang="es-MX" sz="800" dirty="0">
                <a:solidFill>
                  <a:schemeClr val="bg2">
                    <a:lumMod val="50000"/>
                  </a:schemeClr>
                </a:solidFill>
              </a:rPr>
              <a:t>\</a:t>
            </a:r>
            <a:r>
              <a:rPr lang="es-MX" sz="800" dirty="0" err="1">
                <a:solidFill>
                  <a:schemeClr val="bg2">
                    <a:lumMod val="50000"/>
                  </a:schemeClr>
                </a:solidFill>
              </a:rPr>
              <a:t>src</a:t>
            </a:r>
            <a:r>
              <a:rPr lang="es-MX" sz="800" dirty="0">
                <a:solidFill>
                  <a:schemeClr val="bg2">
                    <a:lumMod val="50000"/>
                  </a:schemeClr>
                </a:solidFill>
              </a:rPr>
              <a:t>\&lt;</a:t>
            </a:r>
            <a:r>
              <a:rPr lang="es-MX" sz="800" dirty="0" err="1">
                <a:solidFill>
                  <a:schemeClr val="bg2">
                    <a:lumMod val="50000"/>
                  </a:schemeClr>
                </a:solidFill>
              </a:rPr>
              <a:t>versión_srcv</a:t>
            </a:r>
            <a:r>
              <a:rPr lang="es-MX" sz="800" dirty="0">
                <a:solidFill>
                  <a:schemeClr val="bg2">
                    <a:lumMod val="50000"/>
                  </a:schemeClr>
                </a:solidFill>
              </a:rPr>
              <a:t>&gt;\&lt;</a:t>
            </a:r>
            <a:r>
              <a:rPr lang="es-MX" sz="800" dirty="0" err="1">
                <a:solidFill>
                  <a:schemeClr val="bg2">
                    <a:lumMod val="50000"/>
                  </a:schemeClr>
                </a:solidFill>
              </a:rPr>
              <a:t>tipo_modelo</a:t>
            </a:r>
            <a:r>
              <a:rPr lang="es-MX" sz="800" dirty="0">
                <a:solidFill>
                  <a:schemeClr val="bg2">
                    <a:lumMod val="50000"/>
                  </a:schemeClr>
                </a:solidFill>
              </a:rPr>
              <a:t>&gt;\&lt;</a:t>
            </a:r>
            <a:r>
              <a:rPr lang="es-MX" sz="800" dirty="0" err="1">
                <a:solidFill>
                  <a:schemeClr val="bg2">
                    <a:lumMod val="50000"/>
                  </a:schemeClr>
                </a:solidFill>
              </a:rPr>
              <a:t>tipo_tarea</a:t>
            </a:r>
            <a:r>
              <a:rPr lang="es-MX" sz="800" dirty="0">
                <a:solidFill>
                  <a:schemeClr val="bg2">
                    <a:lumMod val="50000"/>
                  </a:schemeClr>
                </a:solidFill>
              </a:rPr>
              <a:t>&gt;\&lt;</a:t>
            </a:r>
            <a:r>
              <a:rPr lang="es-MX" sz="800" dirty="0" err="1">
                <a:solidFill>
                  <a:schemeClr val="bg2">
                    <a:lumMod val="50000"/>
                  </a:schemeClr>
                </a:solidFill>
              </a:rPr>
              <a:t>nombre_experimento</a:t>
            </a:r>
            <a:r>
              <a:rPr lang="es-MX" sz="800" dirty="0">
                <a:solidFill>
                  <a:schemeClr val="bg2">
                    <a:lumMod val="50000"/>
                  </a:schemeClr>
                </a:solidFill>
              </a:rPr>
              <a:t>&gt;</a:t>
            </a:r>
            <a:endParaRPr lang="es-CO" sz="800" dirty="0">
              <a:solidFill>
                <a:schemeClr val="bg2">
                  <a:lumMod val="50000"/>
                </a:schemeClr>
              </a:solidFill>
            </a:endParaRPr>
          </a:p>
        </p:txBody>
      </p:sp>
      <p:pic>
        <p:nvPicPr>
          <p:cNvPr id="2050" name="Picture 2" descr=" ">
            <a:extLst>
              <a:ext uri="{FF2B5EF4-FFF2-40B4-BE49-F238E27FC236}">
                <a16:creationId xmlns:a16="http://schemas.microsoft.com/office/drawing/2014/main" id="{389A028B-DB07-4E0C-A030-5D1634082B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413" y="1469325"/>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 ">
            <a:extLst>
              <a:ext uri="{FF2B5EF4-FFF2-40B4-BE49-F238E27FC236}">
                <a16:creationId xmlns:a16="http://schemas.microsoft.com/office/drawing/2014/main" id="{D909562F-4D2E-4DAA-8CA7-FBA38D7153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413" y="3437651"/>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 ">
            <a:extLst>
              <a:ext uri="{FF2B5EF4-FFF2-40B4-BE49-F238E27FC236}">
                <a16:creationId xmlns:a16="http://schemas.microsoft.com/office/drawing/2014/main" id="{DC4D24E5-FCBE-437D-BA57-2DB99FA674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0953" y="5699478"/>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 ">
            <a:extLst>
              <a:ext uri="{FF2B5EF4-FFF2-40B4-BE49-F238E27FC236}">
                <a16:creationId xmlns:a16="http://schemas.microsoft.com/office/drawing/2014/main" id="{44F2BB47-281F-45EE-AAB1-E105ADBF6C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8369" y="1566208"/>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 ">
            <a:extLst>
              <a:ext uri="{FF2B5EF4-FFF2-40B4-BE49-F238E27FC236}">
                <a16:creationId xmlns:a16="http://schemas.microsoft.com/office/drawing/2014/main" id="{2C6E61A8-F6B3-4941-94D0-1E9DBF5E9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2518" y="3437650"/>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29" name="Título 1">
            <a:extLst>
              <a:ext uri="{FF2B5EF4-FFF2-40B4-BE49-F238E27FC236}">
                <a16:creationId xmlns:a16="http://schemas.microsoft.com/office/drawing/2014/main" id="{9326BE14-599C-4D9D-B479-C8AEC8CD0A88}"/>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Resultados del entrenamiento</a:t>
            </a:r>
          </a:p>
        </p:txBody>
      </p:sp>
      <p:pic>
        <p:nvPicPr>
          <p:cNvPr id="2" name="Imagen 1">
            <a:extLst>
              <a:ext uri="{FF2B5EF4-FFF2-40B4-BE49-F238E27FC236}">
                <a16:creationId xmlns:a16="http://schemas.microsoft.com/office/drawing/2014/main" id="{BDE48A3C-BB34-4C55-B57A-DA51E441C3F4}"/>
              </a:ext>
            </a:extLst>
          </p:cNvPr>
          <p:cNvPicPr>
            <a:picLocks noChangeAspect="1"/>
          </p:cNvPicPr>
          <p:nvPr/>
        </p:nvPicPr>
        <p:blipFill>
          <a:blip r:embed="rId10"/>
          <a:stretch>
            <a:fillRect/>
          </a:stretch>
        </p:blipFill>
        <p:spPr>
          <a:xfrm>
            <a:off x="5403327" y="1564875"/>
            <a:ext cx="1257475" cy="328710"/>
          </a:xfrm>
          <a:prstGeom prst="rect">
            <a:avLst/>
          </a:prstGeom>
        </p:spPr>
      </p:pic>
    </p:spTree>
    <p:extLst>
      <p:ext uri="{BB962C8B-B14F-4D97-AF65-F5344CB8AC3E}">
        <p14:creationId xmlns:p14="http://schemas.microsoft.com/office/powerpoint/2010/main" val="140188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AD5CFC-FF69-4F72-B67C-96B310539D66}"/>
              </a:ext>
            </a:extLst>
          </p:cNvPr>
          <p:cNvSpPr txBox="1"/>
          <p:nvPr/>
        </p:nvSpPr>
        <p:spPr>
          <a:xfrm>
            <a:off x="372036" y="1465295"/>
            <a:ext cx="11447928" cy="33855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En esta sección es importante guiarse por la tabla de configuración para establecer los </a:t>
            </a:r>
            <a:r>
              <a:rPr lang="es-CO" sz="1600" dirty="0" err="1">
                <a:latin typeface="Times New Roman" panose="02020603050405020304" pitchFamily="18" charset="0"/>
                <a:cs typeface="Times New Roman" panose="02020603050405020304" pitchFamily="18" charset="0"/>
              </a:rPr>
              <a:t>hiperparámetros</a:t>
            </a:r>
            <a:r>
              <a:rPr lang="es-CO" sz="1600" dirty="0">
                <a:latin typeface="Times New Roman" panose="02020603050405020304" pitchFamily="18" charset="0"/>
                <a:cs typeface="Times New Roman" panose="02020603050405020304" pitchFamily="18" charset="0"/>
              </a:rPr>
              <a:t> en el modo de exportación:</a:t>
            </a:r>
          </a:p>
        </p:txBody>
      </p:sp>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27148C01-2DDE-4367-A6AF-0DB97591BCD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grpSp>
        <p:nvGrpSpPr>
          <p:cNvPr id="21" name="Google Shape;801;p40">
            <a:extLst>
              <a:ext uri="{FF2B5EF4-FFF2-40B4-BE49-F238E27FC236}">
                <a16:creationId xmlns:a16="http://schemas.microsoft.com/office/drawing/2014/main" id="{0DB2CACC-183D-4EE3-9A6D-DE5B4B95F084}"/>
              </a:ext>
            </a:extLst>
          </p:cNvPr>
          <p:cNvGrpSpPr/>
          <p:nvPr/>
        </p:nvGrpSpPr>
        <p:grpSpPr>
          <a:xfrm>
            <a:off x="4053183" y="3994278"/>
            <a:ext cx="3350709" cy="1440453"/>
            <a:chOff x="2385735" y="3391350"/>
            <a:chExt cx="1945940" cy="979742"/>
          </a:xfrm>
        </p:grpSpPr>
        <p:sp>
          <p:nvSpPr>
            <p:cNvPr id="22" name="Google Shape;802;p40">
              <a:extLst>
                <a:ext uri="{FF2B5EF4-FFF2-40B4-BE49-F238E27FC236}">
                  <a16:creationId xmlns:a16="http://schemas.microsoft.com/office/drawing/2014/main" id="{352F0505-95C8-4A28-9C02-E62ACAA0F66E}"/>
                </a:ext>
              </a:extLst>
            </p:cNvPr>
            <p:cNvSpPr txBox="1"/>
            <p:nvPr/>
          </p:nvSpPr>
          <p:spPr>
            <a:xfrm>
              <a:off x="2385735" y="3391350"/>
              <a:ext cx="1945940"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MX" sz="1400" b="1" dirty="0">
                  <a:solidFill>
                    <a:schemeClr val="dk1"/>
                  </a:solidFill>
                  <a:latin typeface="Bell MT" panose="02020503060305020303" pitchFamily="18" charset="0"/>
                  <a:ea typeface="Noto Serif Ethiopic"/>
                  <a:cs typeface="Noto Serif Ethiopic"/>
                  <a:sym typeface="Noto Serif Ethiopic"/>
                </a:rPr>
                <a:t>Descripción de los </a:t>
              </a:r>
              <a:r>
                <a:rPr lang="es-MX" sz="1400" b="1" dirty="0" err="1">
                  <a:solidFill>
                    <a:schemeClr val="dk1"/>
                  </a:solidFill>
                  <a:latin typeface="Bell MT" panose="02020503060305020303" pitchFamily="18" charset="0"/>
                  <a:ea typeface="Noto Serif Ethiopic"/>
                  <a:cs typeface="Noto Serif Ethiopic"/>
                  <a:sym typeface="Noto Serif Ethiopic"/>
                </a:rPr>
                <a:t>hiperparámetros</a:t>
              </a:r>
              <a:endParaRPr sz="1400" b="1" dirty="0">
                <a:solidFill>
                  <a:schemeClr val="dk1"/>
                </a:solidFill>
                <a:latin typeface="Bell MT" panose="02020503060305020303" pitchFamily="18" charset="0"/>
                <a:ea typeface="Noto Serif Ethiopic"/>
                <a:cs typeface="Noto Serif Ethiopic"/>
                <a:sym typeface="Noto Serif Ethiopic"/>
              </a:endParaRPr>
            </a:p>
          </p:txBody>
        </p:sp>
        <p:sp>
          <p:nvSpPr>
            <p:cNvPr id="23" name="Google Shape;803;p40">
              <a:extLst>
                <a:ext uri="{FF2B5EF4-FFF2-40B4-BE49-F238E27FC236}">
                  <a16:creationId xmlns:a16="http://schemas.microsoft.com/office/drawing/2014/main" id="{7863D7EB-A2EB-4377-949F-923DBE0BDB55}"/>
                </a:ext>
              </a:extLst>
            </p:cNvPr>
            <p:cNvSpPr txBox="1"/>
            <p:nvPr/>
          </p:nvSpPr>
          <p:spPr>
            <a:xfrm>
              <a:off x="2385735" y="3849992"/>
              <a:ext cx="1945940" cy="521100"/>
            </a:xfrm>
            <a:prstGeom prst="rect">
              <a:avLst/>
            </a:prstGeom>
            <a:noFill/>
            <a:ln>
              <a:noFill/>
            </a:ln>
          </p:spPr>
          <p:txBody>
            <a:bodyPr spcFirstLastPara="1" wrap="square" lIns="91425" tIns="91425" rIns="91425" bIns="91425" anchor="t" anchorCtr="0">
              <a:noAutofit/>
            </a:bodyPr>
            <a:lstStyle/>
            <a:p>
              <a:pPr algn="just"/>
              <a:r>
                <a:rPr lang="es-CO" sz="1100" dirty="0">
                  <a:latin typeface="Times New Roman" panose="02020603050405020304" pitchFamily="18" charset="0"/>
                  <a:cs typeface="Times New Roman" panose="02020603050405020304" pitchFamily="18" charset="0"/>
                </a:rPr>
                <a:t>Cada </a:t>
              </a:r>
              <a:r>
                <a:rPr lang="es-CO" sz="1100" dirty="0" err="1">
                  <a:latin typeface="Times New Roman" panose="02020603050405020304" pitchFamily="18" charset="0"/>
                  <a:cs typeface="Times New Roman" panose="02020603050405020304" pitchFamily="18" charset="0"/>
                </a:rPr>
                <a:t>hiperparámetro</a:t>
              </a:r>
              <a:r>
                <a:rPr lang="es-CO" sz="1100" dirty="0">
                  <a:latin typeface="Times New Roman" panose="02020603050405020304" pitchFamily="18" charset="0"/>
                  <a:cs typeface="Times New Roman" panose="02020603050405020304" pitchFamily="18" charset="0"/>
                </a:rPr>
                <a:t> viene con una breve descripción para su configuración, que debe ajustarse según las necesidades. </a:t>
              </a:r>
              <a:endParaRPr sz="1100" dirty="0">
                <a:solidFill>
                  <a:schemeClr val="dk1"/>
                </a:solidFill>
                <a:latin typeface="Akatab"/>
                <a:ea typeface="Akatab"/>
                <a:cs typeface="Akatab"/>
                <a:sym typeface="Akatab"/>
              </a:endParaRPr>
            </a:p>
          </p:txBody>
        </p:sp>
      </p:grpSp>
      <p:sp>
        <p:nvSpPr>
          <p:cNvPr id="29" name="Google Shape;809;p40">
            <a:extLst>
              <a:ext uri="{FF2B5EF4-FFF2-40B4-BE49-F238E27FC236}">
                <a16:creationId xmlns:a16="http://schemas.microsoft.com/office/drawing/2014/main" id="{1BB27B28-C1F5-42A7-B6BD-72BC27C60908}"/>
              </a:ext>
            </a:extLst>
          </p:cNvPr>
          <p:cNvSpPr txBox="1"/>
          <p:nvPr/>
        </p:nvSpPr>
        <p:spPr>
          <a:xfrm>
            <a:off x="8620645" y="4175793"/>
            <a:ext cx="3234617" cy="1199639"/>
          </a:xfrm>
          <a:prstGeom prst="rect">
            <a:avLst/>
          </a:prstGeom>
          <a:noFill/>
          <a:ln>
            <a:noFill/>
          </a:ln>
        </p:spPr>
        <p:txBody>
          <a:bodyPr spcFirstLastPara="1" wrap="square" lIns="91425" tIns="91425" rIns="91425" bIns="91425" anchor="t" anchorCtr="0">
            <a:noAutofit/>
          </a:bodyPr>
          <a:lstStyle/>
          <a:p>
            <a:pPr lvl="0" algn="just"/>
            <a:r>
              <a:rPr lang="es-MX" sz="1200" dirty="0">
                <a:latin typeface="Times New Roman" panose="02020603050405020304" pitchFamily="18" charset="0"/>
                <a:cs typeface="Times New Roman" panose="02020603050405020304" pitchFamily="18" charset="0"/>
              </a:rPr>
              <a:t>Se suministran todos los </a:t>
            </a:r>
            <a:r>
              <a:rPr lang="es-MX" sz="1200" dirty="0" err="1">
                <a:latin typeface="Times New Roman" panose="02020603050405020304" pitchFamily="18" charset="0"/>
                <a:cs typeface="Times New Roman" panose="02020603050405020304" pitchFamily="18" charset="0"/>
              </a:rPr>
              <a:t>hiperparámetros</a:t>
            </a:r>
            <a:r>
              <a:rPr lang="es-MX" sz="1200" dirty="0">
                <a:latin typeface="Times New Roman" panose="02020603050405020304" pitchFamily="18" charset="0"/>
                <a:cs typeface="Times New Roman" panose="02020603050405020304" pitchFamily="18" charset="0"/>
              </a:rPr>
              <a:t> utilizados en el modo de exportación. El valor de estos </a:t>
            </a:r>
            <a:r>
              <a:rPr lang="es-MX" sz="1200" dirty="0" err="1">
                <a:latin typeface="Times New Roman" panose="02020603050405020304" pitchFamily="18" charset="0"/>
                <a:cs typeface="Times New Roman" panose="02020603050405020304" pitchFamily="18" charset="0"/>
              </a:rPr>
              <a:t>hiperparámetros</a:t>
            </a:r>
            <a:r>
              <a:rPr lang="es-MX" sz="1200" dirty="0">
                <a:latin typeface="Times New Roman" panose="02020603050405020304" pitchFamily="18" charset="0"/>
                <a:cs typeface="Times New Roman" panose="02020603050405020304" pitchFamily="18" charset="0"/>
              </a:rPr>
              <a:t> variará dependiendo del formato de exportación que elijas, como se muestra en la tabla.</a:t>
            </a:r>
            <a:endParaRPr lang="es-MX" sz="1000" dirty="0">
              <a:latin typeface="Times New Roman" panose="02020603050405020304" pitchFamily="18" charset="0"/>
              <a:cs typeface="Times New Roman" panose="02020603050405020304" pitchFamily="18" charset="0"/>
              <a:sym typeface="Akatab"/>
            </a:endParaRPr>
          </a:p>
        </p:txBody>
      </p:sp>
      <p:cxnSp>
        <p:nvCxnSpPr>
          <p:cNvPr id="31" name="Google Shape;812;p40">
            <a:extLst>
              <a:ext uri="{FF2B5EF4-FFF2-40B4-BE49-F238E27FC236}">
                <a16:creationId xmlns:a16="http://schemas.microsoft.com/office/drawing/2014/main" id="{F470C45B-4358-4E41-B285-BA9C5CFB012B}"/>
              </a:ext>
            </a:extLst>
          </p:cNvPr>
          <p:cNvCxnSpPr>
            <a:cxnSpLocks/>
          </p:cNvCxnSpPr>
          <p:nvPr/>
        </p:nvCxnSpPr>
        <p:spPr>
          <a:xfrm>
            <a:off x="1826558" y="4082411"/>
            <a:ext cx="1924489" cy="534920"/>
          </a:xfrm>
          <a:prstGeom prst="bentConnector3">
            <a:avLst>
              <a:gd name="adj1" fmla="val -309"/>
            </a:avLst>
          </a:prstGeom>
          <a:noFill/>
          <a:ln w="9525" cap="flat" cmpd="sng">
            <a:solidFill>
              <a:schemeClr val="dk1"/>
            </a:solidFill>
            <a:prstDash val="solid"/>
            <a:round/>
            <a:headEnd type="none" w="med" len="med"/>
            <a:tailEnd type="diamond" w="med" len="med"/>
          </a:ln>
        </p:spPr>
      </p:cxnSp>
      <p:cxnSp>
        <p:nvCxnSpPr>
          <p:cNvPr id="35" name="Google Shape;816;p40">
            <a:extLst>
              <a:ext uri="{FF2B5EF4-FFF2-40B4-BE49-F238E27FC236}">
                <a16:creationId xmlns:a16="http://schemas.microsoft.com/office/drawing/2014/main" id="{44D54444-B51E-4B01-9C71-2A98ABA8894F}"/>
              </a:ext>
            </a:extLst>
          </p:cNvPr>
          <p:cNvCxnSpPr>
            <a:cxnSpLocks/>
          </p:cNvCxnSpPr>
          <p:nvPr/>
        </p:nvCxnSpPr>
        <p:spPr>
          <a:xfrm>
            <a:off x="7706028" y="4617331"/>
            <a:ext cx="435504" cy="0"/>
          </a:xfrm>
          <a:prstGeom prst="straightConnector1">
            <a:avLst/>
          </a:prstGeom>
          <a:noFill/>
          <a:ln w="9525" cap="flat" cmpd="sng">
            <a:solidFill>
              <a:schemeClr val="dk1"/>
            </a:solidFill>
            <a:prstDash val="solid"/>
            <a:round/>
            <a:headEnd type="none" w="med" len="med"/>
            <a:tailEnd type="diamond" w="med" len="med"/>
          </a:ln>
        </p:spPr>
      </p:cxnSp>
      <p:sp>
        <p:nvSpPr>
          <p:cNvPr id="20" name="Título 1">
            <a:extLst>
              <a:ext uri="{FF2B5EF4-FFF2-40B4-BE49-F238E27FC236}">
                <a16:creationId xmlns:a16="http://schemas.microsoft.com/office/drawing/2014/main" id="{A9B8E24B-7635-426E-991A-696F313181A3}"/>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Exportación </a:t>
            </a:r>
          </a:p>
        </p:txBody>
      </p:sp>
      <p:pic>
        <p:nvPicPr>
          <p:cNvPr id="3" name="Imagen 2">
            <a:extLst>
              <a:ext uri="{FF2B5EF4-FFF2-40B4-BE49-F238E27FC236}">
                <a16:creationId xmlns:a16="http://schemas.microsoft.com/office/drawing/2014/main" id="{2CAC056E-3D8F-4C14-974D-37B64618D317}"/>
              </a:ext>
            </a:extLst>
          </p:cNvPr>
          <p:cNvPicPr>
            <a:picLocks noChangeAspect="1"/>
          </p:cNvPicPr>
          <p:nvPr/>
        </p:nvPicPr>
        <p:blipFill>
          <a:blip r:embed="rId3"/>
          <a:stretch>
            <a:fillRect/>
          </a:stretch>
        </p:blipFill>
        <p:spPr>
          <a:xfrm>
            <a:off x="3740104" y="2109586"/>
            <a:ext cx="4401428" cy="2163426"/>
          </a:xfrm>
          <a:prstGeom prst="rect">
            <a:avLst/>
          </a:prstGeom>
        </p:spPr>
      </p:pic>
      <p:pic>
        <p:nvPicPr>
          <p:cNvPr id="17" name="Picture 4" descr="Circle - Free arrows icons">
            <a:extLst>
              <a:ext uri="{FF2B5EF4-FFF2-40B4-BE49-F238E27FC236}">
                <a16:creationId xmlns:a16="http://schemas.microsoft.com/office/drawing/2014/main" id="{E8619E07-9C21-4506-BDE8-3F29CF5F1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253" y="2582154"/>
            <a:ext cx="146047" cy="14268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809;p40">
            <a:extLst>
              <a:ext uri="{FF2B5EF4-FFF2-40B4-BE49-F238E27FC236}">
                <a16:creationId xmlns:a16="http://schemas.microsoft.com/office/drawing/2014/main" id="{B625E2FB-AFAF-40EB-8175-BD8FE894140F}"/>
              </a:ext>
            </a:extLst>
          </p:cNvPr>
          <p:cNvSpPr txBox="1"/>
          <p:nvPr/>
        </p:nvSpPr>
        <p:spPr>
          <a:xfrm>
            <a:off x="8634824" y="2464447"/>
            <a:ext cx="3206256" cy="551901"/>
          </a:xfrm>
          <a:prstGeom prst="rect">
            <a:avLst/>
          </a:prstGeom>
          <a:noFill/>
          <a:ln>
            <a:noFill/>
          </a:ln>
        </p:spPr>
        <p:txBody>
          <a:bodyPr spcFirstLastPara="1" wrap="square" lIns="91425" tIns="91425" rIns="91425" bIns="91425" anchor="t" anchorCtr="0">
            <a:noAutofit/>
          </a:bodyPr>
          <a:lstStyle/>
          <a:p>
            <a:pPr lvl="0" algn="just"/>
            <a:r>
              <a:rPr lang="es-MX" sz="1200" dirty="0">
                <a:latin typeface="Times New Roman" panose="02020603050405020304" pitchFamily="18" charset="0"/>
                <a:cs typeface="Times New Roman" panose="02020603050405020304" pitchFamily="18" charset="0"/>
              </a:rPr>
              <a:t>Se define la variable que almacena la ruta del modelo que deseas exportar. </a:t>
            </a:r>
            <a:endParaRPr sz="1000" dirty="0">
              <a:latin typeface="Times New Roman" panose="02020603050405020304" pitchFamily="18" charset="0"/>
              <a:cs typeface="Times New Roman" panose="02020603050405020304" pitchFamily="18" charset="0"/>
              <a:sym typeface="Akatab"/>
            </a:endParaRPr>
          </a:p>
        </p:txBody>
      </p:sp>
      <p:pic>
        <p:nvPicPr>
          <p:cNvPr id="19" name="Picture 2" descr="Button - Free arrows icons">
            <a:extLst>
              <a:ext uri="{FF2B5EF4-FFF2-40B4-BE49-F238E27FC236}">
                <a16:creationId xmlns:a16="http://schemas.microsoft.com/office/drawing/2014/main" id="{B63B09BC-3BA6-4A56-988D-CB335C2BE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441" y="4333375"/>
            <a:ext cx="153723" cy="15372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CAF8C02-58AA-4240-B2C8-3926C0E7FE5C}"/>
              </a:ext>
            </a:extLst>
          </p:cNvPr>
          <p:cNvPicPr>
            <a:picLocks noChangeAspect="1"/>
          </p:cNvPicPr>
          <p:nvPr/>
        </p:nvPicPr>
        <p:blipFill>
          <a:blip r:embed="rId6"/>
          <a:stretch>
            <a:fillRect/>
          </a:stretch>
        </p:blipFill>
        <p:spPr>
          <a:xfrm>
            <a:off x="2175431" y="5651418"/>
            <a:ext cx="781159" cy="285790"/>
          </a:xfrm>
          <a:prstGeom prst="rect">
            <a:avLst/>
          </a:prstGeom>
        </p:spPr>
      </p:pic>
      <p:pic>
        <p:nvPicPr>
          <p:cNvPr id="16" name="Imagen 15">
            <a:extLst>
              <a:ext uri="{FF2B5EF4-FFF2-40B4-BE49-F238E27FC236}">
                <a16:creationId xmlns:a16="http://schemas.microsoft.com/office/drawing/2014/main" id="{8E0B1A3D-1554-4A6D-86C2-DE240620D975}"/>
              </a:ext>
            </a:extLst>
          </p:cNvPr>
          <p:cNvPicPr>
            <a:picLocks noChangeAspect="1"/>
          </p:cNvPicPr>
          <p:nvPr/>
        </p:nvPicPr>
        <p:blipFill>
          <a:blip r:embed="rId7"/>
          <a:stretch>
            <a:fillRect/>
          </a:stretch>
        </p:blipFill>
        <p:spPr>
          <a:xfrm>
            <a:off x="2175431" y="6208503"/>
            <a:ext cx="781159" cy="218725"/>
          </a:xfrm>
          <a:prstGeom prst="rect">
            <a:avLst/>
          </a:prstGeom>
        </p:spPr>
      </p:pic>
      <p:cxnSp>
        <p:nvCxnSpPr>
          <p:cNvPr id="30" name="Google Shape;453;p30">
            <a:extLst>
              <a:ext uri="{FF2B5EF4-FFF2-40B4-BE49-F238E27FC236}">
                <a16:creationId xmlns:a16="http://schemas.microsoft.com/office/drawing/2014/main" id="{60A9233E-9888-496A-BCEE-64121913A771}"/>
              </a:ext>
            </a:extLst>
          </p:cNvPr>
          <p:cNvCxnSpPr>
            <a:cxnSpLocks/>
            <a:stCxn id="29" idx="2"/>
            <a:endCxn id="55" idx="3"/>
          </p:cNvCxnSpPr>
          <p:nvPr/>
        </p:nvCxnSpPr>
        <p:spPr>
          <a:xfrm rot="16200000" flipH="1">
            <a:off x="10221021" y="5392364"/>
            <a:ext cx="721086" cy="687221"/>
          </a:xfrm>
          <a:prstGeom prst="bentConnector4">
            <a:avLst>
              <a:gd name="adj1" fmla="val 17546"/>
              <a:gd name="adj2" fmla="val 131389"/>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Google Shape;453;p30">
            <a:extLst>
              <a:ext uri="{FF2B5EF4-FFF2-40B4-BE49-F238E27FC236}">
                <a16:creationId xmlns:a16="http://schemas.microsoft.com/office/drawing/2014/main" id="{3DCCC37B-6226-4CB8-B95F-6C2EA7006E20}"/>
              </a:ext>
            </a:extLst>
          </p:cNvPr>
          <p:cNvCxnSpPr>
            <a:cxnSpLocks/>
          </p:cNvCxnSpPr>
          <p:nvPr/>
        </p:nvCxnSpPr>
        <p:spPr>
          <a:xfrm rot="10800000" flipV="1">
            <a:off x="8271620" y="6096517"/>
            <a:ext cx="1199712" cy="741"/>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Google Shape;453;p30">
            <a:extLst>
              <a:ext uri="{FF2B5EF4-FFF2-40B4-BE49-F238E27FC236}">
                <a16:creationId xmlns:a16="http://schemas.microsoft.com/office/drawing/2014/main" id="{D22C23F7-F444-4297-814E-ACA1A5221D0A}"/>
              </a:ext>
            </a:extLst>
          </p:cNvPr>
          <p:cNvCxnSpPr>
            <a:cxnSpLocks/>
          </p:cNvCxnSpPr>
          <p:nvPr/>
        </p:nvCxnSpPr>
        <p:spPr>
          <a:xfrm rot="10800000" flipV="1">
            <a:off x="6106242" y="6085259"/>
            <a:ext cx="939705" cy="94"/>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Google Shape;453;p30">
            <a:extLst>
              <a:ext uri="{FF2B5EF4-FFF2-40B4-BE49-F238E27FC236}">
                <a16:creationId xmlns:a16="http://schemas.microsoft.com/office/drawing/2014/main" id="{9CC95A7A-EE1B-4A47-A975-D1A673CAECB5}"/>
              </a:ext>
            </a:extLst>
          </p:cNvPr>
          <p:cNvCxnSpPr>
            <a:cxnSpLocks/>
            <a:stCxn id="12" idx="1"/>
            <a:endCxn id="13" idx="3"/>
          </p:cNvCxnSpPr>
          <p:nvPr/>
        </p:nvCxnSpPr>
        <p:spPr>
          <a:xfrm rot="10800000">
            <a:off x="2956590" y="5794313"/>
            <a:ext cx="1504344" cy="302298"/>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Google Shape;453;p30">
            <a:extLst>
              <a:ext uri="{FF2B5EF4-FFF2-40B4-BE49-F238E27FC236}">
                <a16:creationId xmlns:a16="http://schemas.microsoft.com/office/drawing/2014/main" id="{7703F03D-D279-4CB2-9BC3-98C144EF2B54}"/>
              </a:ext>
            </a:extLst>
          </p:cNvPr>
          <p:cNvCxnSpPr>
            <a:cxnSpLocks/>
            <a:stCxn id="12" idx="1"/>
            <a:endCxn id="16" idx="3"/>
          </p:cNvCxnSpPr>
          <p:nvPr/>
        </p:nvCxnSpPr>
        <p:spPr>
          <a:xfrm rot="10800000" flipV="1">
            <a:off x="2956590" y="6096610"/>
            <a:ext cx="1504344" cy="221255"/>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Imagen 11">
            <a:extLst>
              <a:ext uri="{FF2B5EF4-FFF2-40B4-BE49-F238E27FC236}">
                <a16:creationId xmlns:a16="http://schemas.microsoft.com/office/drawing/2014/main" id="{88A02881-E29E-44D1-B4EE-B168D4AEC29C}"/>
              </a:ext>
            </a:extLst>
          </p:cNvPr>
          <p:cNvPicPr>
            <a:picLocks noChangeAspect="1"/>
          </p:cNvPicPr>
          <p:nvPr/>
        </p:nvPicPr>
        <p:blipFill>
          <a:blip r:embed="rId8"/>
          <a:stretch>
            <a:fillRect/>
          </a:stretch>
        </p:blipFill>
        <p:spPr>
          <a:xfrm>
            <a:off x="4460934" y="5628656"/>
            <a:ext cx="1588058" cy="935909"/>
          </a:xfrm>
          <a:prstGeom prst="rect">
            <a:avLst/>
          </a:prstGeom>
        </p:spPr>
      </p:pic>
      <p:sp>
        <p:nvSpPr>
          <p:cNvPr id="54" name="Google Shape;809;p40">
            <a:extLst>
              <a:ext uri="{FF2B5EF4-FFF2-40B4-BE49-F238E27FC236}">
                <a16:creationId xmlns:a16="http://schemas.microsoft.com/office/drawing/2014/main" id="{903CBF58-78B0-4CA8-AA0D-B739158911D5}"/>
              </a:ext>
            </a:extLst>
          </p:cNvPr>
          <p:cNvSpPr txBox="1"/>
          <p:nvPr/>
        </p:nvSpPr>
        <p:spPr>
          <a:xfrm>
            <a:off x="10908854" y="6082446"/>
            <a:ext cx="942058" cy="721087"/>
          </a:xfrm>
          <a:prstGeom prst="rect">
            <a:avLst/>
          </a:prstGeom>
          <a:noFill/>
          <a:ln>
            <a:noFill/>
          </a:ln>
        </p:spPr>
        <p:txBody>
          <a:bodyPr spcFirstLastPara="1" wrap="square" lIns="91425" tIns="91425" rIns="91425" bIns="91425" anchor="t" anchorCtr="0">
            <a:noAutofit/>
          </a:bodyPr>
          <a:lstStyle/>
          <a:p>
            <a:pPr lvl="0" algn="just"/>
            <a:r>
              <a:rPr lang="es-MX" sz="800" dirty="0"/>
              <a:t>Elección del formato para la exportación del modelo.</a:t>
            </a:r>
            <a:endParaRPr sz="100" dirty="0">
              <a:latin typeface="Times New Roman" panose="02020603050405020304" pitchFamily="18" charset="0"/>
              <a:cs typeface="Times New Roman" panose="02020603050405020304" pitchFamily="18" charset="0"/>
              <a:sym typeface="Akatab"/>
            </a:endParaRPr>
          </a:p>
        </p:txBody>
      </p:sp>
      <p:pic>
        <p:nvPicPr>
          <p:cNvPr id="55" name="Imagen 54">
            <a:extLst>
              <a:ext uri="{FF2B5EF4-FFF2-40B4-BE49-F238E27FC236}">
                <a16:creationId xmlns:a16="http://schemas.microsoft.com/office/drawing/2014/main" id="{78B25F89-9A18-4AEA-A848-2C9470E1D85E}"/>
              </a:ext>
            </a:extLst>
          </p:cNvPr>
          <p:cNvPicPr>
            <a:picLocks noChangeAspect="1"/>
          </p:cNvPicPr>
          <p:nvPr/>
        </p:nvPicPr>
        <p:blipFill>
          <a:blip r:embed="rId9"/>
          <a:stretch>
            <a:fillRect/>
          </a:stretch>
        </p:blipFill>
        <p:spPr>
          <a:xfrm>
            <a:off x="9668965" y="5628470"/>
            <a:ext cx="1256210" cy="936095"/>
          </a:xfrm>
          <a:prstGeom prst="rect">
            <a:avLst/>
          </a:prstGeom>
        </p:spPr>
      </p:pic>
      <p:pic>
        <p:nvPicPr>
          <p:cNvPr id="60" name="Imagen 59">
            <a:extLst>
              <a:ext uri="{FF2B5EF4-FFF2-40B4-BE49-F238E27FC236}">
                <a16:creationId xmlns:a16="http://schemas.microsoft.com/office/drawing/2014/main" id="{E7EEE4E1-E5AA-413C-B567-7FB40EBD4C9D}"/>
              </a:ext>
            </a:extLst>
          </p:cNvPr>
          <p:cNvPicPr>
            <a:picLocks noChangeAspect="1"/>
          </p:cNvPicPr>
          <p:nvPr/>
        </p:nvPicPr>
        <p:blipFill>
          <a:blip r:embed="rId10"/>
          <a:stretch>
            <a:fillRect/>
          </a:stretch>
        </p:blipFill>
        <p:spPr>
          <a:xfrm>
            <a:off x="2175431" y="5150515"/>
            <a:ext cx="781159" cy="230507"/>
          </a:xfrm>
          <a:prstGeom prst="rect">
            <a:avLst/>
          </a:prstGeom>
        </p:spPr>
      </p:pic>
      <p:sp>
        <p:nvSpPr>
          <p:cNvPr id="61" name="Rectángulo 60">
            <a:extLst>
              <a:ext uri="{FF2B5EF4-FFF2-40B4-BE49-F238E27FC236}">
                <a16:creationId xmlns:a16="http://schemas.microsoft.com/office/drawing/2014/main" id="{AB1AF91A-D221-453D-A0D3-B96BFAF42DE8}"/>
              </a:ext>
            </a:extLst>
          </p:cNvPr>
          <p:cNvSpPr/>
          <p:nvPr/>
        </p:nvSpPr>
        <p:spPr>
          <a:xfrm>
            <a:off x="2551595" y="5150515"/>
            <a:ext cx="291490" cy="173910"/>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62" name="Rectángulo 61">
            <a:extLst>
              <a:ext uri="{FF2B5EF4-FFF2-40B4-BE49-F238E27FC236}">
                <a16:creationId xmlns:a16="http://schemas.microsoft.com/office/drawing/2014/main" id="{51C8E7C2-58BF-418E-9C1F-3331CA3F70DA}"/>
              </a:ext>
            </a:extLst>
          </p:cNvPr>
          <p:cNvSpPr/>
          <p:nvPr/>
        </p:nvSpPr>
        <p:spPr>
          <a:xfrm>
            <a:off x="10297070" y="5628470"/>
            <a:ext cx="504280" cy="157368"/>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63" name="Google Shape;809;p40">
            <a:extLst>
              <a:ext uri="{FF2B5EF4-FFF2-40B4-BE49-F238E27FC236}">
                <a16:creationId xmlns:a16="http://schemas.microsoft.com/office/drawing/2014/main" id="{A3F4E29F-01FC-4ECB-8591-B11C5ED1C0B5}"/>
              </a:ext>
            </a:extLst>
          </p:cNvPr>
          <p:cNvSpPr txBox="1"/>
          <p:nvPr/>
        </p:nvSpPr>
        <p:spPr>
          <a:xfrm>
            <a:off x="8172090" y="6136913"/>
            <a:ext cx="1096486" cy="721087"/>
          </a:xfrm>
          <a:prstGeom prst="rect">
            <a:avLst/>
          </a:prstGeom>
          <a:noFill/>
          <a:ln>
            <a:noFill/>
          </a:ln>
        </p:spPr>
        <p:txBody>
          <a:bodyPr spcFirstLastPara="1" wrap="square" lIns="91425" tIns="91425" rIns="91425" bIns="91425" anchor="t" anchorCtr="0">
            <a:noAutofit/>
          </a:bodyPr>
          <a:lstStyle/>
          <a:p>
            <a:pPr lvl="0" algn="just"/>
            <a:r>
              <a:rPr lang="es-MX" sz="800" dirty="0"/>
              <a:t>Identificar los parámetros que requieren ajuste.</a:t>
            </a:r>
            <a:endParaRPr sz="100" dirty="0">
              <a:latin typeface="Times New Roman" panose="02020603050405020304" pitchFamily="18" charset="0"/>
              <a:cs typeface="Times New Roman" panose="02020603050405020304" pitchFamily="18" charset="0"/>
              <a:sym typeface="Akatab"/>
            </a:endParaRPr>
          </a:p>
        </p:txBody>
      </p:sp>
      <p:cxnSp>
        <p:nvCxnSpPr>
          <p:cNvPr id="65" name="Conector recto 64">
            <a:extLst>
              <a:ext uri="{FF2B5EF4-FFF2-40B4-BE49-F238E27FC236}">
                <a16:creationId xmlns:a16="http://schemas.microsoft.com/office/drawing/2014/main" id="{9AA124BE-10A7-4FBE-B9ED-2D854ACEFE9A}"/>
              </a:ext>
            </a:extLst>
          </p:cNvPr>
          <p:cNvCxnSpPr/>
          <p:nvPr/>
        </p:nvCxnSpPr>
        <p:spPr>
          <a:xfrm>
            <a:off x="9726197" y="6314163"/>
            <a:ext cx="4537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6" name="Imagen 65">
            <a:extLst>
              <a:ext uri="{FF2B5EF4-FFF2-40B4-BE49-F238E27FC236}">
                <a16:creationId xmlns:a16="http://schemas.microsoft.com/office/drawing/2014/main" id="{7D57CD73-9F9F-44EB-8F4C-FEF0CA4290E5}"/>
              </a:ext>
            </a:extLst>
          </p:cNvPr>
          <p:cNvPicPr>
            <a:picLocks noChangeAspect="1"/>
          </p:cNvPicPr>
          <p:nvPr/>
        </p:nvPicPr>
        <p:blipFill>
          <a:blip r:embed="rId11"/>
          <a:stretch>
            <a:fillRect/>
          </a:stretch>
        </p:blipFill>
        <p:spPr>
          <a:xfrm>
            <a:off x="131274" y="2103927"/>
            <a:ext cx="3281109" cy="1877714"/>
          </a:xfrm>
          <a:prstGeom prst="rect">
            <a:avLst/>
          </a:prstGeom>
        </p:spPr>
      </p:pic>
      <p:pic>
        <p:nvPicPr>
          <p:cNvPr id="67" name="Imagen 66">
            <a:extLst>
              <a:ext uri="{FF2B5EF4-FFF2-40B4-BE49-F238E27FC236}">
                <a16:creationId xmlns:a16="http://schemas.microsoft.com/office/drawing/2014/main" id="{B7BB1F2C-D928-4C8C-B9E0-A048E1EDA6C2}"/>
              </a:ext>
            </a:extLst>
          </p:cNvPr>
          <p:cNvPicPr>
            <a:picLocks noChangeAspect="1"/>
          </p:cNvPicPr>
          <p:nvPr/>
        </p:nvPicPr>
        <p:blipFill>
          <a:blip r:embed="rId12"/>
          <a:stretch>
            <a:fillRect/>
          </a:stretch>
        </p:blipFill>
        <p:spPr>
          <a:xfrm>
            <a:off x="7188931" y="5628470"/>
            <a:ext cx="939705" cy="936096"/>
          </a:xfrm>
          <a:prstGeom prst="rect">
            <a:avLst/>
          </a:prstGeom>
        </p:spPr>
      </p:pic>
      <p:sp>
        <p:nvSpPr>
          <p:cNvPr id="70" name="Google Shape;809;p40">
            <a:extLst>
              <a:ext uri="{FF2B5EF4-FFF2-40B4-BE49-F238E27FC236}">
                <a16:creationId xmlns:a16="http://schemas.microsoft.com/office/drawing/2014/main" id="{D13DCD7E-32B5-44E2-944B-B33E60F2610F}"/>
              </a:ext>
            </a:extLst>
          </p:cNvPr>
          <p:cNvSpPr txBox="1"/>
          <p:nvPr/>
        </p:nvSpPr>
        <p:spPr>
          <a:xfrm>
            <a:off x="117146" y="6096517"/>
            <a:ext cx="1973991" cy="719437"/>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Si el valor del parámetro es un booleano, active el parámetro (establezca en True) cuando necesite utilizarlo. De lo contrario, desactive el parámetro (establezca en False).</a:t>
            </a:r>
            <a:endParaRPr sz="700" dirty="0">
              <a:latin typeface="Times New Roman" panose="02020603050405020304" pitchFamily="18" charset="0"/>
              <a:cs typeface="Times New Roman" panose="02020603050405020304" pitchFamily="18" charset="0"/>
              <a:sym typeface="Akatab"/>
            </a:endParaRPr>
          </a:p>
        </p:txBody>
      </p:sp>
      <p:sp>
        <p:nvSpPr>
          <p:cNvPr id="71" name="Google Shape;809;p40">
            <a:extLst>
              <a:ext uri="{FF2B5EF4-FFF2-40B4-BE49-F238E27FC236}">
                <a16:creationId xmlns:a16="http://schemas.microsoft.com/office/drawing/2014/main" id="{73F4985E-CDC8-4D65-BEBC-EBF8C0272416}"/>
              </a:ext>
            </a:extLst>
          </p:cNvPr>
          <p:cNvSpPr txBox="1"/>
          <p:nvPr/>
        </p:nvSpPr>
        <p:spPr>
          <a:xfrm>
            <a:off x="127338" y="4909032"/>
            <a:ext cx="1973991" cy="719437"/>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Es necesario que especifique el nombre del formato al que desea exportar, colocándolo entre comillas "". Puede encontrar la representación correcta de cada formato en la columna de asignación de la tabla.</a:t>
            </a:r>
            <a:endParaRPr sz="700" dirty="0">
              <a:latin typeface="Times New Roman" panose="02020603050405020304" pitchFamily="18" charset="0"/>
              <a:cs typeface="Times New Roman" panose="02020603050405020304" pitchFamily="18" charset="0"/>
              <a:sym typeface="Akatab"/>
            </a:endParaRPr>
          </a:p>
        </p:txBody>
      </p:sp>
      <p:sp>
        <p:nvSpPr>
          <p:cNvPr id="74" name="Google Shape;809;p40">
            <a:extLst>
              <a:ext uri="{FF2B5EF4-FFF2-40B4-BE49-F238E27FC236}">
                <a16:creationId xmlns:a16="http://schemas.microsoft.com/office/drawing/2014/main" id="{D2CD227C-12AC-4F7D-9FD1-0DE68B52DCBC}"/>
              </a:ext>
            </a:extLst>
          </p:cNvPr>
          <p:cNvSpPr txBox="1"/>
          <p:nvPr/>
        </p:nvSpPr>
        <p:spPr>
          <a:xfrm>
            <a:off x="117146" y="5620116"/>
            <a:ext cx="1973991" cy="534921"/>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Se recomienda establecer el </a:t>
            </a:r>
            <a:r>
              <a:rPr lang="es-MX" sz="700" dirty="0" err="1">
                <a:latin typeface="Times New Roman" panose="02020603050405020304" pitchFamily="18" charset="0"/>
                <a:cs typeface="Times New Roman" panose="02020603050405020304" pitchFamily="18" charset="0"/>
                <a:sym typeface="Akatab"/>
              </a:rPr>
              <a:t>hiperparámetro</a:t>
            </a:r>
            <a:r>
              <a:rPr lang="es-MX" sz="700" dirty="0">
                <a:latin typeface="Times New Roman" panose="02020603050405020304" pitchFamily="18" charset="0"/>
                <a:cs typeface="Times New Roman" panose="02020603050405020304" pitchFamily="18" charset="0"/>
                <a:sym typeface="Akatab"/>
              </a:rPr>
              <a:t> </a:t>
            </a:r>
            <a:r>
              <a:rPr lang="es-MX" sz="700" dirty="0" err="1">
                <a:latin typeface="Times New Roman" panose="02020603050405020304" pitchFamily="18" charset="0"/>
                <a:cs typeface="Times New Roman" panose="02020603050405020304" pitchFamily="18" charset="0"/>
                <a:sym typeface="Akatab"/>
              </a:rPr>
              <a:t>imgsz</a:t>
            </a:r>
            <a:r>
              <a:rPr lang="es-MX" sz="700" dirty="0">
                <a:latin typeface="Times New Roman" panose="02020603050405020304" pitchFamily="18" charset="0"/>
                <a:cs typeface="Times New Roman" panose="02020603050405020304" pitchFamily="18" charset="0"/>
                <a:sym typeface="Akatab"/>
              </a:rPr>
              <a:t> en 640 para obtener los mejores resultados.</a:t>
            </a:r>
            <a:endParaRPr sz="700" dirty="0">
              <a:latin typeface="Times New Roman" panose="02020603050405020304" pitchFamily="18" charset="0"/>
              <a:cs typeface="Times New Roman" panose="02020603050405020304" pitchFamily="18" charset="0"/>
              <a:sym typeface="Akatab"/>
            </a:endParaRPr>
          </a:p>
        </p:txBody>
      </p:sp>
      <p:cxnSp>
        <p:nvCxnSpPr>
          <p:cNvPr id="77" name="Google Shape;453;p30">
            <a:extLst>
              <a:ext uri="{FF2B5EF4-FFF2-40B4-BE49-F238E27FC236}">
                <a16:creationId xmlns:a16="http://schemas.microsoft.com/office/drawing/2014/main" id="{C70FAB16-6BFA-413C-9F59-0068813BA171}"/>
              </a:ext>
            </a:extLst>
          </p:cNvPr>
          <p:cNvCxnSpPr>
            <a:cxnSpLocks/>
            <a:stCxn id="12" idx="1"/>
            <a:endCxn id="60" idx="3"/>
          </p:cNvCxnSpPr>
          <p:nvPr/>
        </p:nvCxnSpPr>
        <p:spPr>
          <a:xfrm rot="10800000">
            <a:off x="2956590" y="5265769"/>
            <a:ext cx="1504344" cy="830842"/>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n 6">
            <a:extLst>
              <a:ext uri="{FF2B5EF4-FFF2-40B4-BE49-F238E27FC236}">
                <a16:creationId xmlns:a16="http://schemas.microsoft.com/office/drawing/2014/main" id="{20E35C69-680F-4816-B2CC-610858D0E0D0}"/>
              </a:ext>
            </a:extLst>
          </p:cNvPr>
          <p:cNvPicPr>
            <a:picLocks noChangeAspect="1"/>
          </p:cNvPicPr>
          <p:nvPr/>
        </p:nvPicPr>
        <p:blipFill>
          <a:blip r:embed="rId13"/>
          <a:stretch>
            <a:fillRect/>
          </a:stretch>
        </p:blipFill>
        <p:spPr>
          <a:xfrm>
            <a:off x="8622819" y="3232691"/>
            <a:ext cx="3230267" cy="870554"/>
          </a:xfrm>
          <a:prstGeom prst="rect">
            <a:avLst/>
          </a:prstGeom>
        </p:spPr>
      </p:pic>
      <p:sp>
        <p:nvSpPr>
          <p:cNvPr id="41" name="Google Shape;809;p40">
            <a:extLst>
              <a:ext uri="{FF2B5EF4-FFF2-40B4-BE49-F238E27FC236}">
                <a16:creationId xmlns:a16="http://schemas.microsoft.com/office/drawing/2014/main" id="{4D0311EA-7655-47A3-A5BC-121C92A76E45}"/>
              </a:ext>
            </a:extLst>
          </p:cNvPr>
          <p:cNvSpPr txBox="1"/>
          <p:nvPr/>
        </p:nvSpPr>
        <p:spPr>
          <a:xfrm>
            <a:off x="6063829" y="6106155"/>
            <a:ext cx="1096486" cy="721087"/>
          </a:xfrm>
          <a:prstGeom prst="rect">
            <a:avLst/>
          </a:prstGeom>
          <a:noFill/>
          <a:ln>
            <a:noFill/>
          </a:ln>
        </p:spPr>
        <p:txBody>
          <a:bodyPr spcFirstLastPara="1" wrap="square" lIns="91425" tIns="91425" rIns="91425" bIns="91425" anchor="t" anchorCtr="0">
            <a:noAutofit/>
          </a:bodyPr>
          <a:lstStyle/>
          <a:p>
            <a:pPr lvl="0" algn="just"/>
            <a:r>
              <a:rPr lang="es-MX" sz="800" dirty="0"/>
              <a:t>Localizar los parámetros para la modificación de valores.</a:t>
            </a:r>
            <a:endParaRPr sz="100" dirty="0">
              <a:latin typeface="Times New Roman" panose="02020603050405020304" pitchFamily="18" charset="0"/>
              <a:cs typeface="Times New Roman" panose="02020603050405020304" pitchFamily="18" charset="0"/>
              <a:sym typeface="Akatab"/>
            </a:endParaRPr>
          </a:p>
        </p:txBody>
      </p:sp>
    </p:spTree>
    <p:extLst>
      <p:ext uri="{BB962C8B-B14F-4D97-AF65-F5344CB8AC3E}">
        <p14:creationId xmlns:p14="http://schemas.microsoft.com/office/powerpoint/2010/main" val="252125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CB4491-6093-4857-91FF-94FC134634C6}"/>
              </a:ext>
            </a:extLst>
          </p:cNvPr>
          <p:cNvPicPr>
            <a:picLocks noChangeAspect="1"/>
          </p:cNvPicPr>
          <p:nvPr/>
        </p:nvPicPr>
        <p:blipFill>
          <a:blip r:embed="rId2"/>
          <a:stretch>
            <a:fillRect/>
          </a:stretch>
        </p:blipFill>
        <p:spPr>
          <a:xfrm>
            <a:off x="1554583" y="2240537"/>
            <a:ext cx="9082819" cy="2190995"/>
          </a:xfrm>
          <a:prstGeom prst="rect">
            <a:avLst/>
          </a:prstGeom>
        </p:spPr>
      </p:pic>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27148C01-2DDE-4367-A6AF-0DB97591BCD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 name="Imagen 2">
            <a:extLst>
              <a:ext uri="{FF2B5EF4-FFF2-40B4-BE49-F238E27FC236}">
                <a16:creationId xmlns:a16="http://schemas.microsoft.com/office/drawing/2014/main" id="{EBED86B2-58B9-4E79-9124-113EAC1F893D}"/>
              </a:ext>
            </a:extLst>
          </p:cNvPr>
          <p:cNvPicPr>
            <a:picLocks noChangeAspect="1"/>
          </p:cNvPicPr>
          <p:nvPr/>
        </p:nvPicPr>
        <p:blipFill>
          <a:blip r:embed="rId4"/>
          <a:stretch>
            <a:fillRect/>
          </a:stretch>
        </p:blipFill>
        <p:spPr>
          <a:xfrm>
            <a:off x="5481550" y="4862425"/>
            <a:ext cx="1228896" cy="1247949"/>
          </a:xfrm>
          <a:prstGeom prst="rect">
            <a:avLst/>
          </a:prstGeom>
        </p:spPr>
      </p:pic>
      <p:sp>
        <p:nvSpPr>
          <p:cNvPr id="16" name="Google Shape;810;p40">
            <a:extLst>
              <a:ext uri="{FF2B5EF4-FFF2-40B4-BE49-F238E27FC236}">
                <a16:creationId xmlns:a16="http://schemas.microsoft.com/office/drawing/2014/main" id="{33ED8EB7-96A2-4F37-91D0-5967F21F838C}"/>
              </a:ext>
            </a:extLst>
          </p:cNvPr>
          <p:cNvSpPr txBox="1"/>
          <p:nvPr/>
        </p:nvSpPr>
        <p:spPr>
          <a:xfrm>
            <a:off x="4502656" y="114957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EXPORTACIÓN</a:t>
            </a:r>
          </a:p>
        </p:txBody>
      </p:sp>
      <p:cxnSp>
        <p:nvCxnSpPr>
          <p:cNvPr id="17" name="Google Shape;814;p40">
            <a:extLst>
              <a:ext uri="{FF2B5EF4-FFF2-40B4-BE49-F238E27FC236}">
                <a16:creationId xmlns:a16="http://schemas.microsoft.com/office/drawing/2014/main" id="{EE4126D4-3F07-45B6-85B4-25356354CCAC}"/>
              </a:ext>
            </a:extLst>
          </p:cNvPr>
          <p:cNvCxnSpPr>
            <a:cxnSpLocks/>
          </p:cNvCxnSpPr>
          <p:nvPr/>
        </p:nvCxnSpPr>
        <p:spPr>
          <a:xfrm>
            <a:off x="6095998" y="1670677"/>
            <a:ext cx="0" cy="482308"/>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29ED375C-89D0-4361-B769-2EEB5278A607}"/>
              </a:ext>
            </a:extLst>
          </p:cNvPr>
          <p:cNvSpPr/>
          <p:nvPr/>
        </p:nvSpPr>
        <p:spPr>
          <a:xfrm>
            <a:off x="2762250" y="3695699"/>
            <a:ext cx="7200900" cy="27346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cxnSp>
        <p:nvCxnSpPr>
          <p:cNvPr id="24" name="Google Shape;814;p40">
            <a:extLst>
              <a:ext uri="{FF2B5EF4-FFF2-40B4-BE49-F238E27FC236}">
                <a16:creationId xmlns:a16="http://schemas.microsoft.com/office/drawing/2014/main" id="{8D0C123D-DD70-4AB0-9859-1F0B3B0D64EB}"/>
              </a:ext>
            </a:extLst>
          </p:cNvPr>
          <p:cNvCxnSpPr>
            <a:cxnSpLocks/>
            <a:endCxn id="3" idx="0"/>
          </p:cNvCxnSpPr>
          <p:nvPr/>
        </p:nvCxnSpPr>
        <p:spPr>
          <a:xfrm>
            <a:off x="6095998" y="3911600"/>
            <a:ext cx="0" cy="950825"/>
          </a:xfrm>
          <a:prstGeom prst="straightConnector1">
            <a:avLst/>
          </a:prstGeom>
          <a:noFill/>
          <a:ln w="9525" cap="flat" cmpd="sng">
            <a:solidFill>
              <a:srgbClr val="FF0000"/>
            </a:solidFill>
            <a:prstDash val="solid"/>
            <a:round/>
            <a:headEnd type="none" w="med" len="med"/>
            <a:tailEnd type="diamond" w="med" len="med"/>
          </a:ln>
        </p:spPr>
      </p:cxnSp>
      <p:sp>
        <p:nvSpPr>
          <p:cNvPr id="7" name="Rectángulo 6">
            <a:extLst>
              <a:ext uri="{FF2B5EF4-FFF2-40B4-BE49-F238E27FC236}">
                <a16:creationId xmlns:a16="http://schemas.microsoft.com/office/drawing/2014/main" id="{C1D89321-89EB-41B1-ACC3-D29DC9047DBB}"/>
              </a:ext>
            </a:extLst>
          </p:cNvPr>
          <p:cNvSpPr/>
          <p:nvPr/>
        </p:nvSpPr>
        <p:spPr>
          <a:xfrm>
            <a:off x="5481549" y="5217337"/>
            <a:ext cx="1228889" cy="22398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Google Shape;810;p40">
            <a:extLst>
              <a:ext uri="{FF2B5EF4-FFF2-40B4-BE49-F238E27FC236}">
                <a16:creationId xmlns:a16="http://schemas.microsoft.com/office/drawing/2014/main" id="{67BEA75A-D72A-4428-AD4C-3EA51993E5D2}"/>
              </a:ext>
            </a:extLst>
          </p:cNvPr>
          <p:cNvSpPr txBox="1"/>
          <p:nvPr/>
        </p:nvSpPr>
        <p:spPr>
          <a:xfrm>
            <a:off x="6710438" y="4534872"/>
            <a:ext cx="2674941" cy="1009791"/>
          </a:xfrm>
          <a:prstGeom prst="rect">
            <a:avLst/>
          </a:prstGeom>
          <a:noFill/>
          <a:ln>
            <a:noFill/>
          </a:ln>
        </p:spPr>
        <p:txBody>
          <a:bodyPr spcFirstLastPara="1" wrap="square" lIns="91425" tIns="91425" rIns="91425" bIns="91425" anchor="b" anchorCtr="0">
            <a:noAutofit/>
          </a:bodyPr>
          <a:lstStyle/>
          <a:p>
            <a:pPr lvl="0" algn="just"/>
            <a:r>
              <a:rPr lang="es-CO"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de exportación del formato seleccionado.</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13" name="Título 1">
            <a:extLst>
              <a:ext uri="{FF2B5EF4-FFF2-40B4-BE49-F238E27FC236}">
                <a16:creationId xmlns:a16="http://schemas.microsoft.com/office/drawing/2014/main" id="{4C15FDF7-637F-4930-8FCC-8846A5264E53}"/>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Resultados de la exportación </a:t>
            </a:r>
          </a:p>
        </p:txBody>
      </p:sp>
      <p:pic>
        <p:nvPicPr>
          <p:cNvPr id="6" name="Imagen 5">
            <a:extLst>
              <a:ext uri="{FF2B5EF4-FFF2-40B4-BE49-F238E27FC236}">
                <a16:creationId xmlns:a16="http://schemas.microsoft.com/office/drawing/2014/main" id="{0725621E-203E-41FF-9C60-1150809C6300}"/>
              </a:ext>
            </a:extLst>
          </p:cNvPr>
          <p:cNvPicPr>
            <a:picLocks noChangeAspect="1"/>
          </p:cNvPicPr>
          <p:nvPr/>
        </p:nvPicPr>
        <p:blipFill>
          <a:blip r:embed="rId5"/>
          <a:stretch>
            <a:fillRect/>
          </a:stretch>
        </p:blipFill>
        <p:spPr>
          <a:xfrm>
            <a:off x="2598745" y="4760510"/>
            <a:ext cx="2481497" cy="1568306"/>
          </a:xfrm>
          <a:prstGeom prst="rect">
            <a:avLst/>
          </a:prstGeom>
        </p:spPr>
      </p:pic>
    </p:spTree>
    <p:extLst>
      <p:ext uri="{BB962C8B-B14F-4D97-AF65-F5344CB8AC3E}">
        <p14:creationId xmlns:p14="http://schemas.microsoft.com/office/powerpoint/2010/main" val="138912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068196C-0B59-4534-A4E3-95400BCA7FB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3" name="Google Shape;318;p25">
            <a:extLst>
              <a:ext uri="{FF2B5EF4-FFF2-40B4-BE49-F238E27FC236}">
                <a16:creationId xmlns:a16="http://schemas.microsoft.com/office/drawing/2014/main" id="{0920EBAE-62CA-476D-B8A5-3C9AF6E2AC49}"/>
              </a:ext>
            </a:extLst>
          </p:cNvPr>
          <p:cNvCxnSpPr>
            <a:cxnSpLocks/>
          </p:cNvCxnSpPr>
          <p:nvPr/>
        </p:nvCxnSpPr>
        <p:spPr>
          <a:xfrm>
            <a:off x="901616" y="2601231"/>
            <a:ext cx="1875578" cy="1717428"/>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14" name="Google Shape;319;p25">
            <a:extLst>
              <a:ext uri="{FF2B5EF4-FFF2-40B4-BE49-F238E27FC236}">
                <a16:creationId xmlns:a16="http://schemas.microsoft.com/office/drawing/2014/main" id="{D990B816-971B-43C9-BAE2-2B2F67CA69BE}"/>
              </a:ext>
            </a:extLst>
          </p:cNvPr>
          <p:cNvCxnSpPr>
            <a:cxnSpLocks/>
          </p:cNvCxnSpPr>
          <p:nvPr/>
        </p:nvCxnSpPr>
        <p:spPr>
          <a:xfrm flipV="1">
            <a:off x="2822913" y="2695106"/>
            <a:ext cx="1850547" cy="1623553"/>
          </a:xfrm>
          <a:prstGeom prst="bentConnector3">
            <a:avLst>
              <a:gd name="adj1" fmla="val 54118"/>
            </a:avLst>
          </a:prstGeom>
          <a:noFill/>
          <a:ln w="9525" cap="flat" cmpd="sng">
            <a:solidFill>
              <a:schemeClr val="bg2"/>
            </a:solidFill>
            <a:prstDash val="solid"/>
            <a:round/>
            <a:headEnd type="none" w="med" len="med"/>
            <a:tailEnd type="none" w="med" len="med"/>
          </a:ln>
        </p:spPr>
      </p:cxnSp>
      <p:cxnSp>
        <p:nvCxnSpPr>
          <p:cNvPr id="15" name="Google Shape;321;p25">
            <a:extLst>
              <a:ext uri="{FF2B5EF4-FFF2-40B4-BE49-F238E27FC236}">
                <a16:creationId xmlns:a16="http://schemas.microsoft.com/office/drawing/2014/main" id="{DFBFAFBC-B232-47BA-85A9-50F1AB762A4A}"/>
              </a:ext>
            </a:extLst>
          </p:cNvPr>
          <p:cNvCxnSpPr>
            <a:cxnSpLocks/>
          </p:cNvCxnSpPr>
          <p:nvPr/>
        </p:nvCxnSpPr>
        <p:spPr>
          <a:xfrm>
            <a:off x="4719179" y="2695106"/>
            <a:ext cx="2095390" cy="1672357"/>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16" name="Google Shape;322;p25">
            <a:extLst>
              <a:ext uri="{FF2B5EF4-FFF2-40B4-BE49-F238E27FC236}">
                <a16:creationId xmlns:a16="http://schemas.microsoft.com/office/drawing/2014/main" id="{DB492297-35C8-4FD5-9BB2-E2B63AC2894F}"/>
              </a:ext>
            </a:extLst>
          </p:cNvPr>
          <p:cNvCxnSpPr>
            <a:cxnSpLocks/>
          </p:cNvCxnSpPr>
          <p:nvPr/>
        </p:nvCxnSpPr>
        <p:spPr>
          <a:xfrm flipH="1">
            <a:off x="149827" y="2601231"/>
            <a:ext cx="705081" cy="0"/>
          </a:xfrm>
          <a:prstGeom prst="straightConnector1">
            <a:avLst/>
          </a:prstGeom>
          <a:noFill/>
          <a:ln w="9525" cap="flat" cmpd="sng">
            <a:solidFill>
              <a:schemeClr val="bg2"/>
            </a:solidFill>
            <a:prstDash val="solid"/>
            <a:round/>
            <a:headEnd type="none" w="med" len="med"/>
            <a:tailEnd type="diamond" w="med" len="med"/>
          </a:ln>
        </p:spPr>
      </p:cxnSp>
      <p:grpSp>
        <p:nvGrpSpPr>
          <p:cNvPr id="33" name="Google Shape;339;p25">
            <a:extLst>
              <a:ext uri="{FF2B5EF4-FFF2-40B4-BE49-F238E27FC236}">
                <a16:creationId xmlns:a16="http://schemas.microsoft.com/office/drawing/2014/main" id="{C2657B2A-2B10-4767-A23C-7C24120CE765}"/>
              </a:ext>
            </a:extLst>
          </p:cNvPr>
          <p:cNvGrpSpPr/>
          <p:nvPr/>
        </p:nvGrpSpPr>
        <p:grpSpPr>
          <a:xfrm>
            <a:off x="171853" y="1894467"/>
            <a:ext cx="1694342" cy="1719069"/>
            <a:chOff x="705555" y="1897375"/>
            <a:chExt cx="1614595" cy="1452827"/>
          </a:xfrm>
        </p:grpSpPr>
        <p:sp>
          <p:nvSpPr>
            <p:cNvPr id="34" name="Google Shape;340;p25">
              <a:extLst>
                <a:ext uri="{FF2B5EF4-FFF2-40B4-BE49-F238E27FC236}">
                  <a16:creationId xmlns:a16="http://schemas.microsoft.com/office/drawing/2014/main" id="{27A4FEEA-BA86-45BD-B05B-1AD72A9A7203}"/>
                </a:ext>
              </a:extLst>
            </p:cNvPr>
            <p:cNvSpPr txBox="1"/>
            <p:nvPr/>
          </p:nvSpPr>
          <p:spPr>
            <a:xfrm>
              <a:off x="734776" y="1897375"/>
              <a:ext cx="1353600"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rPr>
                <a:t>Instalación </a:t>
              </a:r>
            </a:p>
            <a:p>
              <a:pPr marL="0" lvl="0" indent="0" algn="ctr" rtl="0">
                <a:spcBef>
                  <a:spcPts val="0"/>
                </a:spcBef>
                <a:spcAft>
                  <a:spcPts val="0"/>
                </a:spcAft>
                <a:buNone/>
              </a:pPr>
              <a:r>
                <a:rPr lang="es-CO"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rPr>
                <a:t>Anaconda</a:t>
              </a:r>
              <a:endParaRPr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endParaRPr>
            </a:p>
          </p:txBody>
        </p:sp>
        <p:sp>
          <p:nvSpPr>
            <p:cNvPr id="35" name="Google Shape;341;p25">
              <a:extLst>
                <a:ext uri="{FF2B5EF4-FFF2-40B4-BE49-F238E27FC236}">
                  <a16:creationId xmlns:a16="http://schemas.microsoft.com/office/drawing/2014/main" id="{AE04B066-3D13-4451-B65D-ACF5DE156CE7}"/>
                </a:ext>
              </a:extLst>
            </p:cNvPr>
            <p:cNvSpPr txBox="1"/>
            <p:nvPr/>
          </p:nvSpPr>
          <p:spPr>
            <a:xfrm>
              <a:off x="705555" y="2655702"/>
              <a:ext cx="1614595" cy="694500"/>
            </a:xfrm>
            <a:prstGeom prst="rect">
              <a:avLst/>
            </a:prstGeom>
            <a:noFill/>
            <a:ln>
              <a:noFill/>
            </a:ln>
          </p:spPr>
          <p:txBody>
            <a:bodyPr spcFirstLastPara="1" wrap="square" lIns="91425" tIns="91425" rIns="91425" bIns="91425" anchor="t" anchorCtr="0">
              <a:noAutofit/>
            </a:bodyPr>
            <a:lstStyle/>
            <a:p>
              <a:r>
                <a:rPr lang="es-MX" sz="1000" dirty="0">
                  <a:latin typeface="Times New Roman" panose="02020603050405020304" pitchFamily="18" charset="0"/>
                  <a:cs typeface="Times New Roman" panose="02020603050405020304" pitchFamily="18" charset="0"/>
                </a:rPr>
                <a:t>Verifique que tiene Anaconda instalado en su sistema.</a:t>
              </a:r>
            </a:p>
          </p:txBody>
        </p:sp>
      </p:grpSp>
      <p:grpSp>
        <p:nvGrpSpPr>
          <p:cNvPr id="36" name="Google Shape;342;p25">
            <a:extLst>
              <a:ext uri="{FF2B5EF4-FFF2-40B4-BE49-F238E27FC236}">
                <a16:creationId xmlns:a16="http://schemas.microsoft.com/office/drawing/2014/main" id="{27AAF2F4-4E31-4A55-80D4-3015DE870FBC}"/>
              </a:ext>
            </a:extLst>
          </p:cNvPr>
          <p:cNvGrpSpPr/>
          <p:nvPr/>
        </p:nvGrpSpPr>
        <p:grpSpPr>
          <a:xfrm>
            <a:off x="1866196" y="2877017"/>
            <a:ext cx="1964554" cy="3139618"/>
            <a:chOff x="2173360" y="3110955"/>
            <a:chExt cx="1576702" cy="1322021"/>
          </a:xfrm>
        </p:grpSpPr>
        <p:sp>
          <p:nvSpPr>
            <p:cNvPr id="37" name="Google Shape;343;p25">
              <a:extLst>
                <a:ext uri="{FF2B5EF4-FFF2-40B4-BE49-F238E27FC236}">
                  <a16:creationId xmlns:a16="http://schemas.microsoft.com/office/drawing/2014/main" id="{7A4AF97B-E399-419E-BADF-66C2A4800177}"/>
                </a:ext>
              </a:extLst>
            </p:cNvPr>
            <p:cNvSpPr txBox="1"/>
            <p:nvPr/>
          </p:nvSpPr>
          <p:spPr>
            <a:xfrm>
              <a:off x="2251290" y="3110955"/>
              <a:ext cx="1353600" cy="521100"/>
            </a:xfrm>
            <a:prstGeom prst="rect">
              <a:avLst/>
            </a:prstGeom>
            <a:noFill/>
            <a:ln>
              <a:noFill/>
            </a:ln>
          </p:spPr>
          <p:txBody>
            <a:bodyPr spcFirstLastPara="1" wrap="square" lIns="91425" tIns="91425" rIns="91425" bIns="91425" anchor="b" anchorCtr="0">
              <a:noAutofit/>
            </a:bodyPr>
            <a:lstStyle/>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Configuración del </a:t>
              </a:r>
            </a:p>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entorno virtual</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38" name="Google Shape;344;p25">
              <a:extLst>
                <a:ext uri="{FF2B5EF4-FFF2-40B4-BE49-F238E27FC236}">
                  <a16:creationId xmlns:a16="http://schemas.microsoft.com/office/drawing/2014/main" id="{8AE1981B-F3CD-455A-8CF3-87E9A5AA01EA}"/>
                </a:ext>
              </a:extLst>
            </p:cNvPr>
            <p:cNvSpPr txBox="1"/>
            <p:nvPr/>
          </p:nvSpPr>
          <p:spPr>
            <a:xfrm>
              <a:off x="2173360" y="3784096"/>
              <a:ext cx="1576702" cy="64888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Ajuste las rutas en el archivo .</a:t>
              </a:r>
              <a:r>
                <a:rPr lang="es-MX" sz="1000" dirty="0" err="1">
                  <a:latin typeface="Times New Roman" panose="02020603050405020304" pitchFamily="18" charset="0"/>
                  <a:cs typeface="Times New Roman" panose="02020603050405020304" pitchFamily="18" charset="0"/>
                </a:rPr>
                <a:t>yml</a:t>
              </a:r>
              <a:r>
                <a:rPr lang="es-MX" sz="1000" dirty="0">
                  <a:latin typeface="Times New Roman" panose="02020603050405020304" pitchFamily="18" charset="0"/>
                  <a:cs typeface="Times New Roman" panose="02020603050405020304" pitchFamily="18" charset="0"/>
                </a:rPr>
                <a:t> ubicado en la carpeta principal del proyecto. En la línea que contiene la palabra “</a:t>
              </a:r>
              <a:r>
                <a:rPr lang="es-MX" sz="1000" dirty="0" err="1">
                  <a:latin typeface="Times New Roman" panose="02020603050405020304" pitchFamily="18" charset="0"/>
                  <a:cs typeface="Times New Roman" panose="02020603050405020304" pitchFamily="18" charset="0"/>
                </a:rPr>
                <a:t>prefix</a:t>
              </a:r>
              <a:r>
                <a:rPr lang="es-MX" sz="1000" dirty="0">
                  <a:latin typeface="Times New Roman" panose="02020603050405020304" pitchFamily="18" charset="0"/>
                  <a:cs typeface="Times New Roman" panose="02020603050405020304" pitchFamily="18" charset="0"/>
                </a:rPr>
                <a:t>”, especifique la ubicación en la que desea que se cree su entorno virtual.</a:t>
              </a:r>
            </a:p>
          </p:txBody>
        </p:sp>
      </p:grpSp>
      <p:grpSp>
        <p:nvGrpSpPr>
          <p:cNvPr id="39" name="Google Shape;345;p25">
            <a:extLst>
              <a:ext uri="{FF2B5EF4-FFF2-40B4-BE49-F238E27FC236}">
                <a16:creationId xmlns:a16="http://schemas.microsoft.com/office/drawing/2014/main" id="{33BA8FF5-43D6-4D8E-AAA7-C814D94742B6}"/>
              </a:ext>
            </a:extLst>
          </p:cNvPr>
          <p:cNvGrpSpPr/>
          <p:nvPr/>
        </p:nvGrpSpPr>
        <p:grpSpPr>
          <a:xfrm>
            <a:off x="3785476" y="1531839"/>
            <a:ext cx="1898073" cy="2685073"/>
            <a:chOff x="3888332" y="1903874"/>
            <a:chExt cx="1353600" cy="1425773"/>
          </a:xfrm>
        </p:grpSpPr>
        <p:sp>
          <p:nvSpPr>
            <p:cNvPr id="41" name="Google Shape;346;p25">
              <a:extLst>
                <a:ext uri="{FF2B5EF4-FFF2-40B4-BE49-F238E27FC236}">
                  <a16:creationId xmlns:a16="http://schemas.microsoft.com/office/drawing/2014/main" id="{25BE0417-9AD5-4B7F-BD9F-AD035E7F0E6C}"/>
                </a:ext>
              </a:extLst>
            </p:cNvPr>
            <p:cNvSpPr txBox="1"/>
            <p:nvPr/>
          </p:nvSpPr>
          <p:spPr>
            <a:xfrm>
              <a:off x="3888332" y="1903874"/>
              <a:ext cx="1353600" cy="521100"/>
            </a:xfrm>
            <a:prstGeom prst="rect">
              <a:avLst/>
            </a:prstGeom>
            <a:noFill/>
            <a:ln>
              <a:noFill/>
            </a:ln>
          </p:spPr>
          <p:txBody>
            <a:bodyPr spcFirstLastPara="1" wrap="square" lIns="91425" tIns="91425" rIns="91425" bIns="91425" anchor="b" anchorCtr="0">
              <a:noAutofit/>
            </a:bodyPr>
            <a:lstStyle/>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Creación y activación </a:t>
              </a:r>
            </a:p>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del entorno virtual</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2" name="Google Shape;347;p25">
              <a:extLst>
                <a:ext uri="{FF2B5EF4-FFF2-40B4-BE49-F238E27FC236}">
                  <a16:creationId xmlns:a16="http://schemas.microsoft.com/office/drawing/2014/main" id="{7BB2EB87-E981-4924-B8D4-CCAA9A34CAB3}"/>
                </a:ext>
              </a:extLst>
            </p:cNvPr>
            <p:cNvSpPr txBox="1"/>
            <p:nvPr/>
          </p:nvSpPr>
          <p:spPr>
            <a:xfrm>
              <a:off x="3951250" y="2635147"/>
              <a:ext cx="1280426"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Antes de activar el entorno virtual, debe crearlo en su sistema. Para ello, utilice la ruta donde se encuentra el archivo .</a:t>
              </a:r>
              <a:r>
                <a:rPr lang="es-MX" sz="1000" dirty="0" err="1">
                  <a:latin typeface="Times New Roman" panose="02020603050405020304" pitchFamily="18" charset="0"/>
                  <a:cs typeface="Times New Roman" panose="02020603050405020304" pitchFamily="18" charset="0"/>
                </a:rPr>
                <a:t>yml</a:t>
              </a:r>
              <a:r>
                <a:rPr lang="es-MX" sz="1000" dirty="0">
                  <a:latin typeface="Times New Roman" panose="02020603050405020304" pitchFamily="18" charset="0"/>
                  <a:cs typeface="Times New Roman" panose="02020603050405020304" pitchFamily="18" charset="0"/>
                </a:rPr>
                <a:t> en la terminal de Anaconda </a:t>
              </a:r>
              <a:r>
                <a:rPr lang="es-MX" sz="1000" dirty="0" err="1">
                  <a:latin typeface="Times New Roman" panose="02020603050405020304" pitchFamily="18" charset="0"/>
                  <a:cs typeface="Times New Roman" panose="02020603050405020304" pitchFamily="18" charset="0"/>
                </a:rPr>
                <a:t>Prompt</a:t>
              </a:r>
              <a:r>
                <a:rPr lang="es-MX" sz="1000" dirty="0">
                  <a:latin typeface="Times New Roman" panose="02020603050405020304" pitchFamily="18" charset="0"/>
                  <a:cs typeface="Times New Roman" panose="02020603050405020304" pitchFamily="18" charset="0"/>
                </a:rPr>
                <a:t>.</a:t>
              </a:r>
            </a:p>
          </p:txBody>
        </p:sp>
      </p:grpSp>
      <p:grpSp>
        <p:nvGrpSpPr>
          <p:cNvPr id="43" name="Google Shape;348;p25">
            <a:extLst>
              <a:ext uri="{FF2B5EF4-FFF2-40B4-BE49-F238E27FC236}">
                <a16:creationId xmlns:a16="http://schemas.microsoft.com/office/drawing/2014/main" id="{475229FE-F385-4DFE-AE3D-14D478D99E50}"/>
              </a:ext>
            </a:extLst>
          </p:cNvPr>
          <p:cNvGrpSpPr/>
          <p:nvPr/>
        </p:nvGrpSpPr>
        <p:grpSpPr>
          <a:xfrm>
            <a:off x="7813988" y="1472931"/>
            <a:ext cx="2310578" cy="3206651"/>
            <a:chOff x="6971651" y="1870135"/>
            <a:chExt cx="1353600" cy="1353900"/>
          </a:xfrm>
        </p:grpSpPr>
        <p:sp>
          <p:nvSpPr>
            <p:cNvPr id="44" name="Google Shape;349;p25">
              <a:extLst>
                <a:ext uri="{FF2B5EF4-FFF2-40B4-BE49-F238E27FC236}">
                  <a16:creationId xmlns:a16="http://schemas.microsoft.com/office/drawing/2014/main" id="{B321AB61-5606-492B-BB64-2BBC4917C7D5}"/>
                </a:ext>
              </a:extLst>
            </p:cNvPr>
            <p:cNvSpPr txBox="1"/>
            <p:nvPr/>
          </p:nvSpPr>
          <p:spPr>
            <a:xfrm>
              <a:off x="6971651" y="1870135"/>
              <a:ext cx="1353600" cy="521100"/>
            </a:xfrm>
            <a:prstGeom prst="rect">
              <a:avLst/>
            </a:prstGeom>
            <a:noFill/>
            <a:ln>
              <a:noFill/>
            </a:ln>
          </p:spPr>
          <p:txBody>
            <a:bodyPr spcFirstLastPara="1" wrap="square" lIns="91425" tIns="91425" rIns="91425" bIns="91425" anchor="b" anchorCtr="0">
              <a:noAutofit/>
            </a:bodyPr>
            <a:lstStyle/>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Selección del script </a:t>
              </a:r>
            </a:p>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para ejecución</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5" name="Google Shape;350;p25">
              <a:extLst>
                <a:ext uri="{FF2B5EF4-FFF2-40B4-BE49-F238E27FC236}">
                  <a16:creationId xmlns:a16="http://schemas.microsoft.com/office/drawing/2014/main" id="{0B44A0B3-9705-47F5-9617-70F2E8206F21}"/>
                </a:ext>
              </a:extLst>
            </p:cNvPr>
            <p:cNvSpPr txBox="1"/>
            <p:nvPr/>
          </p:nvSpPr>
          <p:spPr>
            <a:xfrm>
              <a:off x="7066113" y="2529535"/>
              <a:ext cx="1164676"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Se proporcionan tres scripts que corresponden a dos modelos diferentes. El modelo de rayón y abolladura se divide en detección y segmentación, mientras que el otro modelo se centra en marcas. Seleccione el script que prefiera para la ejecución.</a:t>
              </a:r>
            </a:p>
          </p:txBody>
        </p:sp>
      </p:grpSp>
      <p:grpSp>
        <p:nvGrpSpPr>
          <p:cNvPr id="46" name="Google Shape;351;p25">
            <a:extLst>
              <a:ext uri="{FF2B5EF4-FFF2-40B4-BE49-F238E27FC236}">
                <a16:creationId xmlns:a16="http://schemas.microsoft.com/office/drawing/2014/main" id="{5B2CFB45-3713-45DB-A1AC-73F34A7116BB}"/>
              </a:ext>
            </a:extLst>
          </p:cNvPr>
          <p:cNvGrpSpPr/>
          <p:nvPr/>
        </p:nvGrpSpPr>
        <p:grpSpPr>
          <a:xfrm>
            <a:off x="5500412" y="2907382"/>
            <a:ext cx="2586722" cy="3418077"/>
            <a:chOff x="5360800" y="3041310"/>
            <a:chExt cx="1353600" cy="1336644"/>
          </a:xfrm>
        </p:grpSpPr>
        <p:sp>
          <p:nvSpPr>
            <p:cNvPr id="47" name="Google Shape;352;p25">
              <a:extLst>
                <a:ext uri="{FF2B5EF4-FFF2-40B4-BE49-F238E27FC236}">
                  <a16:creationId xmlns:a16="http://schemas.microsoft.com/office/drawing/2014/main" id="{3685A9E6-79BA-4172-B41E-3B18489B0F6D}"/>
                </a:ext>
              </a:extLst>
            </p:cNvPr>
            <p:cNvSpPr txBox="1"/>
            <p:nvPr/>
          </p:nvSpPr>
          <p:spPr>
            <a:xfrm>
              <a:off x="5360800" y="3041310"/>
              <a:ext cx="1353600" cy="521100"/>
            </a:xfrm>
            <a:prstGeom prst="rect">
              <a:avLst/>
            </a:prstGeom>
            <a:noFill/>
            <a:ln>
              <a:noFill/>
            </a:ln>
          </p:spPr>
          <p:txBody>
            <a:bodyPr spcFirstLastPara="1" wrap="square" lIns="91425" tIns="91425" rIns="91425" bIns="91425" anchor="b" anchorCtr="0">
              <a:noAutofit/>
            </a:bodyPr>
            <a:lstStyle/>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Apertura de la </a:t>
              </a:r>
            </a:p>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carpeta ‘</a:t>
              </a:r>
              <a:r>
                <a:rPr lang="es-MX" sz="1100" b="1" dirty="0" err="1">
                  <a:solidFill>
                    <a:schemeClr val="dk1"/>
                  </a:solidFill>
                  <a:latin typeface="Bell MT" panose="02020503060305020303" pitchFamily="18" charset="0"/>
                  <a:ea typeface="MS Mincho" panose="02020609040205080304" pitchFamily="49" charset="-128"/>
                  <a:cs typeface="Angsana New" panose="02020603050405020304" pitchFamily="18" charset="-34"/>
                </a:rPr>
                <a:t>src</a:t>
              </a: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8" name="Google Shape;353;p25">
              <a:extLst>
                <a:ext uri="{FF2B5EF4-FFF2-40B4-BE49-F238E27FC236}">
                  <a16:creationId xmlns:a16="http://schemas.microsoft.com/office/drawing/2014/main" id="{FDF3946D-661F-4755-80CE-E6BC682C04AA}"/>
                </a:ext>
              </a:extLst>
            </p:cNvPr>
            <p:cNvSpPr txBox="1"/>
            <p:nvPr/>
          </p:nvSpPr>
          <p:spPr>
            <a:xfrm>
              <a:off x="5474693" y="3683454"/>
              <a:ext cx="1171502"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Dentro de la carpeta principal del proyecto, encontrará una carpeta llamada ‘</a:t>
              </a:r>
              <a:r>
                <a:rPr lang="es-MX" sz="1000" dirty="0" err="1">
                  <a:latin typeface="Times New Roman" panose="02020603050405020304" pitchFamily="18" charset="0"/>
                  <a:cs typeface="Times New Roman" panose="02020603050405020304" pitchFamily="18" charset="0"/>
                </a:rPr>
                <a:t>src</a:t>
              </a:r>
              <a:r>
                <a:rPr lang="es-MX" sz="1000" dirty="0">
                  <a:latin typeface="Times New Roman" panose="02020603050405020304" pitchFamily="18" charset="0"/>
                  <a:cs typeface="Times New Roman" panose="02020603050405020304" pitchFamily="18" charset="0"/>
                </a:rPr>
                <a:t>’. Esta carpeta contiene las versiones de los scripts para producción. Utilice en un Entorno de Desarrollo Integrado (IDE) que permita la extensión de </a:t>
              </a:r>
              <a:r>
                <a:rPr lang="es-CO" sz="1000" dirty="0" err="1">
                  <a:latin typeface="Times New Roman" panose="02020603050405020304" pitchFamily="18" charset="0"/>
                  <a:cs typeface="Times New Roman" panose="02020603050405020304" pitchFamily="18" charset="0"/>
                </a:rPr>
                <a:t>Jupyter</a:t>
              </a:r>
              <a:r>
                <a:rPr lang="es-CO" sz="1000" dirty="0">
                  <a:latin typeface="Times New Roman" panose="02020603050405020304" pitchFamily="18" charset="0"/>
                  <a:cs typeface="Times New Roman" panose="02020603050405020304" pitchFamily="18" charset="0"/>
                </a:rPr>
                <a:t> Notebook</a:t>
              </a:r>
              <a:r>
                <a:rPr lang="es-MX" sz="1000" dirty="0">
                  <a:latin typeface="Times New Roman" panose="02020603050405020304" pitchFamily="18" charset="0"/>
                  <a:cs typeface="Times New Roman" panose="02020603050405020304" pitchFamily="18" charset="0"/>
                </a:rPr>
                <a:t> para abrir la última versión contenida en la carpeta ‘</a:t>
              </a:r>
              <a:r>
                <a:rPr lang="es-MX" sz="1000" dirty="0" err="1">
                  <a:latin typeface="Times New Roman" panose="02020603050405020304" pitchFamily="18" charset="0"/>
                  <a:cs typeface="Times New Roman" panose="02020603050405020304" pitchFamily="18" charset="0"/>
                </a:rPr>
                <a:t>src</a:t>
              </a:r>
              <a:r>
                <a:rPr lang="es-MX" sz="1000" dirty="0">
                  <a:latin typeface="Times New Roman" panose="02020603050405020304" pitchFamily="18" charset="0"/>
                  <a:cs typeface="Times New Roman" panose="02020603050405020304" pitchFamily="18" charset="0"/>
                </a:rPr>
                <a:t>’.</a:t>
              </a:r>
            </a:p>
          </p:txBody>
        </p:sp>
      </p:grpSp>
      <p:cxnSp>
        <p:nvCxnSpPr>
          <p:cNvPr id="49" name="Google Shape;354;p25">
            <a:extLst>
              <a:ext uri="{FF2B5EF4-FFF2-40B4-BE49-F238E27FC236}">
                <a16:creationId xmlns:a16="http://schemas.microsoft.com/office/drawing/2014/main" id="{DE235F10-3CAF-436F-AE67-8B59060077BC}"/>
              </a:ext>
            </a:extLst>
          </p:cNvPr>
          <p:cNvCxnSpPr>
            <a:cxnSpLocks/>
          </p:cNvCxnSpPr>
          <p:nvPr/>
        </p:nvCxnSpPr>
        <p:spPr>
          <a:xfrm flipV="1">
            <a:off x="6860288" y="2851391"/>
            <a:ext cx="2090451" cy="1516072"/>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50" name="Google Shape;355;p25">
            <a:extLst>
              <a:ext uri="{FF2B5EF4-FFF2-40B4-BE49-F238E27FC236}">
                <a16:creationId xmlns:a16="http://schemas.microsoft.com/office/drawing/2014/main" id="{9FBB55C6-EC87-4112-B360-F898D28FCD8A}"/>
              </a:ext>
            </a:extLst>
          </p:cNvPr>
          <p:cNvCxnSpPr>
            <a:cxnSpLocks/>
          </p:cNvCxnSpPr>
          <p:nvPr/>
        </p:nvCxnSpPr>
        <p:spPr>
          <a:xfrm>
            <a:off x="11004771" y="4347597"/>
            <a:ext cx="1095041" cy="0"/>
          </a:xfrm>
          <a:prstGeom prst="straightConnector1">
            <a:avLst/>
          </a:prstGeom>
          <a:noFill/>
          <a:ln w="9525" cap="flat" cmpd="sng">
            <a:solidFill>
              <a:schemeClr val="bg2"/>
            </a:solidFill>
            <a:prstDash val="solid"/>
            <a:round/>
            <a:headEnd type="none" w="med" len="med"/>
            <a:tailEnd type="diamond" w="med" len="med"/>
          </a:ln>
        </p:spPr>
      </p:cxnSp>
      <p:pic>
        <p:nvPicPr>
          <p:cNvPr id="59" name="Imagen 58">
            <a:extLst>
              <a:ext uri="{FF2B5EF4-FFF2-40B4-BE49-F238E27FC236}">
                <a16:creationId xmlns:a16="http://schemas.microsoft.com/office/drawing/2014/main" id="{D2D24633-9C7E-4CAF-88BB-C9A8B0728F34}"/>
              </a:ext>
            </a:extLst>
          </p:cNvPr>
          <p:cNvPicPr/>
          <p:nvPr/>
        </p:nvPicPr>
        <p:blipFill>
          <a:blip r:embed="rId3"/>
          <a:stretch>
            <a:fillRect/>
          </a:stretch>
        </p:blipFill>
        <p:spPr>
          <a:xfrm>
            <a:off x="261159" y="3459944"/>
            <a:ext cx="1401816" cy="1237541"/>
          </a:xfrm>
          <a:prstGeom prst="rect">
            <a:avLst/>
          </a:prstGeom>
        </p:spPr>
      </p:pic>
      <p:pic>
        <p:nvPicPr>
          <p:cNvPr id="1026" name="Picture 2" descr="Anaconda Python Logo Clipart - Full Size Clipart (#1800785) - PinClipart">
            <a:extLst>
              <a:ext uri="{FF2B5EF4-FFF2-40B4-BE49-F238E27FC236}">
                <a16:creationId xmlns:a16="http://schemas.microsoft.com/office/drawing/2014/main" id="{08E24C1A-FED2-4E67-859E-7A6F3EC21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36" y="1590425"/>
            <a:ext cx="829618" cy="412000"/>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n 63" descr="A screenshot of a computer&#10;&#10;Description automatically generated">
            <a:extLst>
              <a:ext uri="{FF2B5EF4-FFF2-40B4-BE49-F238E27FC236}">
                <a16:creationId xmlns:a16="http://schemas.microsoft.com/office/drawing/2014/main" id="{58B6AC96-E142-4A9C-8C34-87FE86D84BEB}"/>
              </a:ext>
            </a:extLst>
          </p:cNvPr>
          <p:cNvPicPr/>
          <p:nvPr/>
        </p:nvPicPr>
        <p:blipFill>
          <a:blip r:embed="rId5"/>
          <a:stretch>
            <a:fillRect/>
          </a:stretch>
        </p:blipFill>
        <p:spPr>
          <a:xfrm>
            <a:off x="1879852" y="5639940"/>
            <a:ext cx="1886121" cy="234801"/>
          </a:xfrm>
          <a:prstGeom prst="rect">
            <a:avLst/>
          </a:prstGeom>
        </p:spPr>
      </p:pic>
      <p:pic>
        <p:nvPicPr>
          <p:cNvPr id="71" name="Imagen 70">
            <a:extLst>
              <a:ext uri="{FF2B5EF4-FFF2-40B4-BE49-F238E27FC236}">
                <a16:creationId xmlns:a16="http://schemas.microsoft.com/office/drawing/2014/main" id="{92F44E35-1A2A-42A0-A46D-3F070C75F48C}"/>
              </a:ext>
            </a:extLst>
          </p:cNvPr>
          <p:cNvPicPr/>
          <p:nvPr/>
        </p:nvPicPr>
        <p:blipFill rotWithShape="1">
          <a:blip r:embed="rId6"/>
          <a:srcRect t="11497"/>
          <a:stretch/>
        </p:blipFill>
        <p:spPr>
          <a:xfrm>
            <a:off x="4026438" y="4135334"/>
            <a:ext cx="1423797" cy="209218"/>
          </a:xfrm>
          <a:prstGeom prst="rect">
            <a:avLst/>
          </a:prstGeom>
        </p:spPr>
      </p:pic>
      <p:pic>
        <p:nvPicPr>
          <p:cNvPr id="72" name="Imagen 71">
            <a:extLst>
              <a:ext uri="{FF2B5EF4-FFF2-40B4-BE49-F238E27FC236}">
                <a16:creationId xmlns:a16="http://schemas.microsoft.com/office/drawing/2014/main" id="{01184FD6-FCF8-4AE4-8194-31788FAA233C}"/>
              </a:ext>
            </a:extLst>
          </p:cNvPr>
          <p:cNvPicPr/>
          <p:nvPr/>
        </p:nvPicPr>
        <p:blipFill>
          <a:blip r:embed="rId7"/>
          <a:stretch>
            <a:fillRect/>
          </a:stretch>
        </p:blipFill>
        <p:spPr>
          <a:xfrm>
            <a:off x="3748186" y="1271982"/>
            <a:ext cx="2049670" cy="206828"/>
          </a:xfrm>
          <a:prstGeom prst="rect">
            <a:avLst/>
          </a:prstGeom>
        </p:spPr>
      </p:pic>
      <p:pic>
        <p:nvPicPr>
          <p:cNvPr id="78" name="Imagen 77">
            <a:extLst>
              <a:ext uri="{FF2B5EF4-FFF2-40B4-BE49-F238E27FC236}">
                <a16:creationId xmlns:a16="http://schemas.microsoft.com/office/drawing/2014/main" id="{6CCA3C0F-B06F-47AE-8217-C4C7B3EF6591}"/>
              </a:ext>
            </a:extLst>
          </p:cNvPr>
          <p:cNvPicPr/>
          <p:nvPr/>
        </p:nvPicPr>
        <p:blipFill>
          <a:blip r:embed="rId8"/>
          <a:stretch>
            <a:fillRect/>
          </a:stretch>
        </p:blipFill>
        <p:spPr>
          <a:xfrm>
            <a:off x="3748185" y="1660825"/>
            <a:ext cx="2049671" cy="338169"/>
          </a:xfrm>
          <a:prstGeom prst="rect">
            <a:avLst/>
          </a:prstGeom>
        </p:spPr>
      </p:pic>
      <p:cxnSp>
        <p:nvCxnSpPr>
          <p:cNvPr id="107" name="Google Shape;354;p25">
            <a:extLst>
              <a:ext uri="{FF2B5EF4-FFF2-40B4-BE49-F238E27FC236}">
                <a16:creationId xmlns:a16="http://schemas.microsoft.com/office/drawing/2014/main" id="{D5F5A216-B22C-42DE-BBB6-1F320B087F3B}"/>
              </a:ext>
            </a:extLst>
          </p:cNvPr>
          <p:cNvCxnSpPr>
            <a:cxnSpLocks/>
          </p:cNvCxnSpPr>
          <p:nvPr/>
        </p:nvCxnSpPr>
        <p:spPr>
          <a:xfrm>
            <a:off x="8996458" y="2851391"/>
            <a:ext cx="1962594" cy="1496206"/>
          </a:xfrm>
          <a:prstGeom prst="bentConnector3">
            <a:avLst>
              <a:gd name="adj1" fmla="val 50000"/>
            </a:avLst>
          </a:prstGeom>
          <a:noFill/>
          <a:ln w="9525" cap="flat" cmpd="sng">
            <a:solidFill>
              <a:schemeClr val="bg2"/>
            </a:solidFill>
            <a:prstDash val="solid"/>
            <a:round/>
            <a:headEnd type="none" w="med" len="med"/>
            <a:tailEnd type="none" w="med" len="med"/>
          </a:ln>
        </p:spPr>
      </p:cxnSp>
      <p:grpSp>
        <p:nvGrpSpPr>
          <p:cNvPr id="139" name="Google Shape;348;p25">
            <a:extLst>
              <a:ext uri="{FF2B5EF4-FFF2-40B4-BE49-F238E27FC236}">
                <a16:creationId xmlns:a16="http://schemas.microsoft.com/office/drawing/2014/main" id="{693E1F64-1B05-4D69-BF46-027017ECB8AB}"/>
              </a:ext>
            </a:extLst>
          </p:cNvPr>
          <p:cNvGrpSpPr/>
          <p:nvPr/>
        </p:nvGrpSpPr>
        <p:grpSpPr>
          <a:xfrm>
            <a:off x="10052184" y="2973784"/>
            <a:ext cx="1907475" cy="2777888"/>
            <a:chOff x="6798127" y="1936668"/>
            <a:chExt cx="1261508" cy="1159720"/>
          </a:xfrm>
        </p:grpSpPr>
        <p:sp>
          <p:nvSpPr>
            <p:cNvPr id="140" name="Google Shape;349;p25">
              <a:extLst>
                <a:ext uri="{FF2B5EF4-FFF2-40B4-BE49-F238E27FC236}">
                  <a16:creationId xmlns:a16="http://schemas.microsoft.com/office/drawing/2014/main" id="{2560C5F1-A4C5-4F79-9B3D-079625855804}"/>
                </a:ext>
              </a:extLst>
            </p:cNvPr>
            <p:cNvSpPr txBox="1"/>
            <p:nvPr/>
          </p:nvSpPr>
          <p:spPr>
            <a:xfrm>
              <a:off x="6845999" y="1936668"/>
              <a:ext cx="1121249" cy="521100"/>
            </a:xfrm>
            <a:prstGeom prst="rect">
              <a:avLst/>
            </a:prstGeom>
            <a:noFill/>
            <a:ln>
              <a:noFill/>
            </a:ln>
          </p:spPr>
          <p:txBody>
            <a:bodyPr spcFirstLastPara="1" wrap="square" lIns="91425" tIns="91425" rIns="91425" bIns="91425" anchor="b" anchorCtr="0">
              <a:noAutofit/>
            </a:bodyPr>
            <a:lstStyle/>
            <a:p>
              <a:pPr algn="ctr"/>
              <a:r>
                <a:rPr lang="es-MX" sz="1100" b="1" dirty="0" err="1">
                  <a:latin typeface="Bell MT" panose="02020503060305020303" pitchFamily="18" charset="0"/>
                </a:rPr>
                <a:t>Configuracion</a:t>
              </a:r>
              <a:r>
                <a:rPr lang="es-MX" sz="1100" b="1" dirty="0">
                  <a:latin typeface="Bell MT" panose="02020503060305020303" pitchFamily="18" charset="0"/>
                </a:rPr>
                <a:t> del </a:t>
              </a:r>
            </a:p>
            <a:p>
              <a:pPr algn="ctr"/>
              <a:r>
                <a:rPr lang="es-MX" sz="1100" b="1" dirty="0" err="1">
                  <a:latin typeface="Bell MT" panose="02020503060305020303" pitchFamily="18" charset="0"/>
                </a:rPr>
                <a:t>Kernel</a:t>
              </a:r>
              <a:r>
                <a:rPr lang="es-MX" sz="1100" b="1" dirty="0">
                  <a:latin typeface="Bell MT" panose="02020503060305020303" pitchFamily="18" charset="0"/>
                </a:rPr>
                <a:t> en el IDE</a:t>
              </a:r>
              <a:endParaRPr sz="1100" b="1" dirty="0">
                <a:latin typeface="Bell MT" panose="02020503060305020303" pitchFamily="18" charset="0"/>
                <a:sym typeface="Noto Serif Ethiopic"/>
              </a:endParaRPr>
            </a:p>
          </p:txBody>
        </p:sp>
        <p:sp>
          <p:nvSpPr>
            <p:cNvPr id="141" name="Google Shape;350;p25">
              <a:extLst>
                <a:ext uri="{FF2B5EF4-FFF2-40B4-BE49-F238E27FC236}">
                  <a16:creationId xmlns:a16="http://schemas.microsoft.com/office/drawing/2014/main" id="{0D5C9966-89FE-42B2-AE2A-951CFCB2E526}"/>
                </a:ext>
              </a:extLst>
            </p:cNvPr>
            <p:cNvSpPr txBox="1"/>
            <p:nvPr/>
          </p:nvSpPr>
          <p:spPr>
            <a:xfrm>
              <a:off x="6798127" y="2586263"/>
              <a:ext cx="1261508" cy="510125"/>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Asegúrese de seleccionar el </a:t>
              </a:r>
              <a:r>
                <a:rPr lang="es-MX" sz="1000" dirty="0" err="1">
                  <a:latin typeface="Times New Roman" panose="02020603050405020304" pitchFamily="18" charset="0"/>
                  <a:cs typeface="Times New Roman" panose="02020603050405020304" pitchFamily="18" charset="0"/>
                </a:rPr>
                <a:t>kernel</a:t>
              </a:r>
              <a:r>
                <a:rPr lang="es-MX" sz="1000" dirty="0">
                  <a:latin typeface="Times New Roman" panose="02020603050405020304" pitchFamily="18" charset="0"/>
                  <a:cs typeface="Times New Roman" panose="02020603050405020304" pitchFamily="18" charset="0"/>
                </a:rPr>
                <a:t> correcto en su IDE para ejecutar la extensión de </a:t>
              </a:r>
              <a:r>
                <a:rPr lang="es-MX" sz="1000" dirty="0" err="1">
                  <a:latin typeface="Times New Roman" panose="02020603050405020304" pitchFamily="18" charset="0"/>
                  <a:cs typeface="Times New Roman" panose="02020603050405020304" pitchFamily="18" charset="0"/>
                </a:rPr>
                <a:t>Jupyter</a:t>
              </a:r>
              <a:r>
                <a:rPr lang="es-MX" sz="1000" dirty="0">
                  <a:latin typeface="Times New Roman" panose="02020603050405020304" pitchFamily="18" charset="0"/>
                  <a:cs typeface="Times New Roman" panose="02020603050405020304" pitchFamily="18" charset="0"/>
                </a:rPr>
                <a:t>. En este contexto, el </a:t>
              </a:r>
              <a:r>
                <a:rPr lang="es-MX" sz="1000" dirty="0" err="1">
                  <a:latin typeface="Times New Roman" panose="02020603050405020304" pitchFamily="18" charset="0"/>
                  <a:cs typeface="Times New Roman" panose="02020603050405020304" pitchFamily="18" charset="0"/>
                </a:rPr>
                <a:t>kernel</a:t>
              </a:r>
              <a:r>
                <a:rPr lang="es-MX" sz="1000" dirty="0">
                  <a:latin typeface="Times New Roman" panose="02020603050405020304" pitchFamily="18" charset="0"/>
                  <a:cs typeface="Times New Roman" panose="02020603050405020304" pitchFamily="18" charset="0"/>
                </a:rPr>
                <a:t> sería el equivalente al entorno virtual que desea utilizar. </a:t>
              </a:r>
            </a:p>
          </p:txBody>
        </p:sp>
      </p:grpSp>
      <p:pic>
        <p:nvPicPr>
          <p:cNvPr id="1034" name="Picture 4" descr="Jupyter Notebook | ICOS">
            <a:extLst>
              <a:ext uri="{FF2B5EF4-FFF2-40B4-BE49-F238E27FC236}">
                <a16:creationId xmlns:a16="http://schemas.microsoft.com/office/drawing/2014/main" id="{D3A05CC3-271C-411E-A4C8-B6DEA487F6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31975" y="3822058"/>
            <a:ext cx="328247" cy="380372"/>
          </a:xfrm>
          <a:prstGeom prst="rect">
            <a:avLst/>
          </a:prstGeom>
          <a:noFill/>
          <a:extLst>
            <a:ext uri="{909E8E84-426E-40DD-AFC4-6F175D3DCCD1}">
              <a14:hiddenFill xmlns:a14="http://schemas.microsoft.com/office/drawing/2010/main">
                <a:solidFill>
                  <a:srgbClr val="FFFFFF"/>
                </a:solidFill>
              </a14:hiddenFill>
            </a:ext>
          </a:extLst>
        </p:spPr>
      </p:pic>
      <p:pic>
        <p:nvPicPr>
          <p:cNvPr id="143" name="Imagen 142">
            <a:extLst>
              <a:ext uri="{FF2B5EF4-FFF2-40B4-BE49-F238E27FC236}">
                <a16:creationId xmlns:a16="http://schemas.microsoft.com/office/drawing/2014/main" id="{FB4D2D1D-58FB-4502-9123-B59CA38A91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643" y="2462105"/>
            <a:ext cx="385780" cy="385780"/>
          </a:xfrm>
          <a:prstGeom prst="rect">
            <a:avLst/>
          </a:prstGeom>
        </p:spPr>
      </p:pic>
      <p:pic>
        <p:nvPicPr>
          <p:cNvPr id="144" name="Picture 6" descr="Two - Free arrows icons">
            <a:extLst>
              <a:ext uri="{FF2B5EF4-FFF2-40B4-BE49-F238E27FC236}">
                <a16:creationId xmlns:a16="http://schemas.microsoft.com/office/drawing/2014/main" id="{8C54A85E-C4D0-4456-82EE-9DCEBF09A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2775" y="4131300"/>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8" descr="Three Generic Others icon">
            <a:extLst>
              <a:ext uri="{FF2B5EF4-FFF2-40B4-BE49-F238E27FC236}">
                <a16:creationId xmlns:a16="http://schemas.microsoft.com/office/drawing/2014/main" id="{9B45D474-F5AE-468F-96C3-461359EC77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1622" y="2501972"/>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0" descr="Four Generic Others icon">
            <a:extLst>
              <a:ext uri="{FF2B5EF4-FFF2-40B4-BE49-F238E27FC236}">
                <a16:creationId xmlns:a16="http://schemas.microsoft.com/office/drawing/2014/main" id="{01FE0870-9C21-455E-9057-794D9075FD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6188" y="4193960"/>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2" descr="Number Generic Others icon">
            <a:extLst>
              <a:ext uri="{FF2B5EF4-FFF2-40B4-BE49-F238E27FC236}">
                <a16:creationId xmlns:a16="http://schemas.microsoft.com/office/drawing/2014/main" id="{EFA70C0C-D44D-4F0D-B7B3-9B72197AD0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6287" y="2654995"/>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 descr="Six Generic Others icon">
            <a:extLst>
              <a:ext uri="{FF2B5EF4-FFF2-40B4-BE49-F238E27FC236}">
                <a16:creationId xmlns:a16="http://schemas.microsoft.com/office/drawing/2014/main" id="{DC58FC1A-8BF4-4C9B-8B12-6018457477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7492" y="4202430"/>
            <a:ext cx="368838" cy="368838"/>
          </a:xfrm>
          <a:prstGeom prst="rect">
            <a:avLst/>
          </a:prstGeom>
          <a:noFill/>
          <a:extLst>
            <a:ext uri="{909E8E84-426E-40DD-AFC4-6F175D3DCCD1}">
              <a14:hiddenFill xmlns:a14="http://schemas.microsoft.com/office/drawing/2010/main">
                <a:solidFill>
                  <a:srgbClr val="FFFFFF"/>
                </a:solidFill>
              </a14:hiddenFill>
            </a:ext>
          </a:extLst>
        </p:spPr>
      </p:pic>
      <p:sp>
        <p:nvSpPr>
          <p:cNvPr id="51" name="Título 1">
            <a:extLst>
              <a:ext uri="{FF2B5EF4-FFF2-40B4-BE49-F238E27FC236}">
                <a16:creationId xmlns:a16="http://schemas.microsoft.com/office/drawing/2014/main" id="{1AD118E6-6A95-4C63-BA2A-F48998B6C05B}"/>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PROCEDIMIENTOS DE CONFIGURACIÓN</a:t>
            </a:r>
          </a:p>
        </p:txBody>
      </p:sp>
      <p:sp>
        <p:nvSpPr>
          <p:cNvPr id="3" name="Rectángulo 2">
            <a:extLst>
              <a:ext uri="{FF2B5EF4-FFF2-40B4-BE49-F238E27FC236}">
                <a16:creationId xmlns:a16="http://schemas.microsoft.com/office/drawing/2014/main" id="{751215A7-BD5A-4E0B-A111-D8C15915FFCB}"/>
              </a:ext>
            </a:extLst>
          </p:cNvPr>
          <p:cNvSpPr/>
          <p:nvPr/>
        </p:nvSpPr>
        <p:spPr>
          <a:xfrm>
            <a:off x="6120971" y="6067471"/>
            <a:ext cx="1282723" cy="261610"/>
          </a:xfrm>
          <a:prstGeom prst="rect">
            <a:avLst/>
          </a:prstGeom>
        </p:spPr>
        <p:txBody>
          <a:bodyPr wrap="none">
            <a:spAutoFit/>
          </a:bodyPr>
          <a:lstStyle/>
          <a:p>
            <a:r>
              <a:rPr lang="es-CO" sz="1100" dirty="0">
                <a:solidFill>
                  <a:schemeClr val="bg1">
                    <a:lumMod val="50000"/>
                  </a:schemeClr>
                </a:solidFill>
              </a:rPr>
              <a:t>\</a:t>
            </a:r>
            <a:r>
              <a:rPr lang="es-CO" sz="1100" dirty="0" err="1">
                <a:solidFill>
                  <a:schemeClr val="bg1">
                    <a:lumMod val="50000"/>
                  </a:schemeClr>
                </a:solidFill>
              </a:rPr>
              <a:t>proyecto_yolo</a:t>
            </a:r>
            <a:r>
              <a:rPr lang="es-CO" sz="1100" dirty="0">
                <a:solidFill>
                  <a:schemeClr val="bg1">
                    <a:lumMod val="50000"/>
                  </a:schemeClr>
                </a:solidFill>
              </a:rPr>
              <a:t>\</a:t>
            </a:r>
            <a:r>
              <a:rPr lang="es-CO" sz="1100" dirty="0" err="1">
                <a:solidFill>
                  <a:schemeClr val="bg1">
                    <a:lumMod val="50000"/>
                  </a:schemeClr>
                </a:solidFill>
              </a:rPr>
              <a:t>src</a:t>
            </a:r>
            <a:endParaRPr lang="es-CO" sz="1100" dirty="0">
              <a:solidFill>
                <a:schemeClr val="bg1">
                  <a:lumMod val="50000"/>
                </a:schemeClr>
              </a:solidFill>
            </a:endParaRPr>
          </a:p>
        </p:txBody>
      </p:sp>
      <p:pic>
        <p:nvPicPr>
          <p:cNvPr id="5" name="Imagen 4">
            <a:extLst>
              <a:ext uri="{FF2B5EF4-FFF2-40B4-BE49-F238E27FC236}">
                <a16:creationId xmlns:a16="http://schemas.microsoft.com/office/drawing/2014/main" id="{7A84A558-2954-4CD9-9062-A1BA58BAC55F}"/>
              </a:ext>
            </a:extLst>
          </p:cNvPr>
          <p:cNvPicPr>
            <a:picLocks noChangeAspect="1"/>
          </p:cNvPicPr>
          <p:nvPr/>
        </p:nvPicPr>
        <p:blipFill>
          <a:blip r:embed="rId16"/>
          <a:stretch>
            <a:fillRect/>
          </a:stretch>
        </p:blipFill>
        <p:spPr>
          <a:xfrm>
            <a:off x="6554002" y="1643968"/>
            <a:ext cx="574337" cy="1192295"/>
          </a:xfrm>
          <a:prstGeom prst="rect">
            <a:avLst/>
          </a:prstGeom>
        </p:spPr>
      </p:pic>
      <p:sp>
        <p:nvSpPr>
          <p:cNvPr id="6" name="Rectángulo 5">
            <a:extLst>
              <a:ext uri="{FF2B5EF4-FFF2-40B4-BE49-F238E27FC236}">
                <a16:creationId xmlns:a16="http://schemas.microsoft.com/office/drawing/2014/main" id="{CDCFEFD7-1847-40C0-BDC7-8DBE7BBF1EA8}"/>
              </a:ext>
            </a:extLst>
          </p:cNvPr>
          <p:cNvSpPr/>
          <p:nvPr/>
        </p:nvSpPr>
        <p:spPr>
          <a:xfrm>
            <a:off x="7975233" y="2036593"/>
            <a:ext cx="2092239" cy="261610"/>
          </a:xfrm>
          <a:prstGeom prst="rect">
            <a:avLst/>
          </a:prstGeom>
        </p:spPr>
        <p:txBody>
          <a:bodyPr wrap="none">
            <a:spAutoFit/>
          </a:bodyPr>
          <a:lstStyle/>
          <a:p>
            <a:r>
              <a:rPr lang="es-CO" sz="1100" dirty="0">
                <a:solidFill>
                  <a:schemeClr val="bg1">
                    <a:lumMod val="50000"/>
                  </a:schemeClr>
                </a:solidFill>
              </a:rPr>
              <a:t>\proyecto_yolo\</a:t>
            </a:r>
            <a:r>
              <a:rPr lang="es-CO" sz="1100" dirty="0" err="1">
                <a:solidFill>
                  <a:schemeClr val="bg1">
                    <a:lumMod val="50000"/>
                  </a:schemeClr>
                </a:solidFill>
              </a:rPr>
              <a:t>src</a:t>
            </a:r>
            <a:r>
              <a:rPr lang="es-CO" sz="1100" dirty="0">
                <a:solidFill>
                  <a:schemeClr val="bg1">
                    <a:lumMod val="50000"/>
                  </a:schemeClr>
                </a:solidFill>
              </a:rPr>
              <a:t>\&lt;versión </a:t>
            </a:r>
            <a:r>
              <a:rPr lang="es-CO" sz="1100" dirty="0" err="1">
                <a:solidFill>
                  <a:schemeClr val="bg1">
                    <a:lumMod val="50000"/>
                  </a:schemeClr>
                </a:solidFill>
              </a:rPr>
              <a:t>src</a:t>
            </a:r>
            <a:r>
              <a:rPr lang="es-CO" sz="1100" dirty="0">
                <a:solidFill>
                  <a:schemeClr val="bg1">
                    <a:lumMod val="50000"/>
                  </a:schemeClr>
                </a:solidFill>
              </a:rPr>
              <a:t>&gt;</a:t>
            </a:r>
          </a:p>
        </p:txBody>
      </p:sp>
      <p:cxnSp>
        <p:nvCxnSpPr>
          <p:cNvPr id="55" name="Google Shape;283;p23">
            <a:extLst>
              <a:ext uri="{FF2B5EF4-FFF2-40B4-BE49-F238E27FC236}">
                <a16:creationId xmlns:a16="http://schemas.microsoft.com/office/drawing/2014/main" id="{2FA0EB1B-FA5A-49D4-87F2-A85F92EA74A3}"/>
              </a:ext>
            </a:extLst>
          </p:cNvPr>
          <p:cNvCxnSpPr>
            <a:cxnSpLocks/>
          </p:cNvCxnSpPr>
          <p:nvPr/>
        </p:nvCxnSpPr>
        <p:spPr>
          <a:xfrm flipV="1">
            <a:off x="8950739" y="1110326"/>
            <a:ext cx="0" cy="236850"/>
          </a:xfrm>
          <a:prstGeom prst="straightConnector1">
            <a:avLst/>
          </a:prstGeom>
          <a:noFill/>
          <a:ln w="9525" cap="flat" cmpd="sng">
            <a:solidFill>
              <a:schemeClr val="dk1"/>
            </a:solidFill>
            <a:prstDash val="solid"/>
            <a:round/>
            <a:headEnd type="diamond" w="med" len="med"/>
            <a:tailEnd type="none" w="med" len="med"/>
          </a:ln>
        </p:spPr>
      </p:cxnSp>
      <p:pic>
        <p:nvPicPr>
          <p:cNvPr id="8" name="Imagen 7">
            <a:extLst>
              <a:ext uri="{FF2B5EF4-FFF2-40B4-BE49-F238E27FC236}">
                <a16:creationId xmlns:a16="http://schemas.microsoft.com/office/drawing/2014/main" id="{D47453CC-E9F8-4FAC-ACFE-6E415C4B88B4}"/>
              </a:ext>
            </a:extLst>
          </p:cNvPr>
          <p:cNvPicPr>
            <a:picLocks noChangeAspect="1"/>
          </p:cNvPicPr>
          <p:nvPr/>
        </p:nvPicPr>
        <p:blipFill>
          <a:blip r:embed="rId17"/>
          <a:stretch>
            <a:fillRect/>
          </a:stretch>
        </p:blipFill>
        <p:spPr>
          <a:xfrm>
            <a:off x="8640516" y="926977"/>
            <a:ext cx="657317" cy="323895"/>
          </a:xfrm>
          <a:prstGeom prst="rect">
            <a:avLst/>
          </a:prstGeom>
        </p:spPr>
      </p:pic>
      <p:pic>
        <p:nvPicPr>
          <p:cNvPr id="10" name="Imagen 9">
            <a:extLst>
              <a:ext uri="{FF2B5EF4-FFF2-40B4-BE49-F238E27FC236}">
                <a16:creationId xmlns:a16="http://schemas.microsoft.com/office/drawing/2014/main" id="{45D1CEBF-9C48-4004-9E18-D3222391A91C}"/>
              </a:ext>
            </a:extLst>
          </p:cNvPr>
          <p:cNvPicPr>
            <a:picLocks noChangeAspect="1"/>
          </p:cNvPicPr>
          <p:nvPr/>
        </p:nvPicPr>
        <p:blipFill>
          <a:blip r:embed="rId18"/>
          <a:stretch>
            <a:fillRect/>
          </a:stretch>
        </p:blipFill>
        <p:spPr>
          <a:xfrm>
            <a:off x="6137326" y="2991863"/>
            <a:ext cx="1359856" cy="767527"/>
          </a:xfrm>
          <a:prstGeom prst="rect">
            <a:avLst/>
          </a:prstGeom>
        </p:spPr>
      </p:pic>
      <p:pic>
        <p:nvPicPr>
          <p:cNvPr id="17" name="Imagen 16">
            <a:extLst>
              <a:ext uri="{FF2B5EF4-FFF2-40B4-BE49-F238E27FC236}">
                <a16:creationId xmlns:a16="http://schemas.microsoft.com/office/drawing/2014/main" id="{D8A10EF2-9242-48C5-8CDB-6080E34E1AD2}"/>
              </a:ext>
            </a:extLst>
          </p:cNvPr>
          <p:cNvPicPr>
            <a:picLocks noChangeAspect="1"/>
          </p:cNvPicPr>
          <p:nvPr/>
        </p:nvPicPr>
        <p:blipFill>
          <a:blip r:embed="rId19"/>
          <a:stretch>
            <a:fillRect/>
          </a:stretch>
        </p:blipFill>
        <p:spPr>
          <a:xfrm>
            <a:off x="10131212" y="2755254"/>
            <a:ext cx="1888935" cy="248598"/>
          </a:xfrm>
          <a:prstGeom prst="rect">
            <a:avLst/>
          </a:prstGeom>
        </p:spPr>
      </p:pic>
      <p:pic>
        <p:nvPicPr>
          <p:cNvPr id="18" name="Imagen 17">
            <a:extLst>
              <a:ext uri="{FF2B5EF4-FFF2-40B4-BE49-F238E27FC236}">
                <a16:creationId xmlns:a16="http://schemas.microsoft.com/office/drawing/2014/main" id="{0711BC68-7308-492D-AE2D-85843A0B0505}"/>
              </a:ext>
            </a:extLst>
          </p:cNvPr>
          <p:cNvPicPr>
            <a:picLocks noChangeAspect="1"/>
          </p:cNvPicPr>
          <p:nvPr/>
        </p:nvPicPr>
        <p:blipFill>
          <a:blip r:embed="rId20"/>
          <a:stretch>
            <a:fillRect/>
          </a:stretch>
        </p:blipFill>
        <p:spPr>
          <a:xfrm>
            <a:off x="10198281" y="5751672"/>
            <a:ext cx="1648059" cy="674081"/>
          </a:xfrm>
          <a:prstGeom prst="rect">
            <a:avLst/>
          </a:prstGeom>
        </p:spPr>
      </p:pic>
      <p:cxnSp>
        <p:nvCxnSpPr>
          <p:cNvPr id="69" name="Google Shape;453;p30">
            <a:extLst>
              <a:ext uri="{FF2B5EF4-FFF2-40B4-BE49-F238E27FC236}">
                <a16:creationId xmlns:a16="http://schemas.microsoft.com/office/drawing/2014/main" id="{8EDC9D59-184A-477D-B184-416A3073A072}"/>
              </a:ext>
            </a:extLst>
          </p:cNvPr>
          <p:cNvCxnSpPr>
            <a:cxnSpLocks/>
            <a:stCxn id="10" idx="2"/>
            <a:endCxn id="5" idx="3"/>
          </p:cNvCxnSpPr>
          <p:nvPr/>
        </p:nvCxnSpPr>
        <p:spPr>
          <a:xfrm rot="5400000" flipH="1" flipV="1">
            <a:off x="6213159" y="2844210"/>
            <a:ext cx="1519274" cy="311085"/>
          </a:xfrm>
          <a:prstGeom prst="bentConnector4">
            <a:avLst>
              <a:gd name="adj1" fmla="val -1771"/>
              <a:gd name="adj2" fmla="val 235857"/>
            </a:avLst>
          </a:prstGeom>
          <a:ln w="9525" cap="flat" cmpd="sng" algn="ctr">
            <a:solidFill>
              <a:schemeClr val="bg1">
                <a:lumMod val="8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Google Shape;453;p30">
            <a:extLst>
              <a:ext uri="{FF2B5EF4-FFF2-40B4-BE49-F238E27FC236}">
                <a16:creationId xmlns:a16="http://schemas.microsoft.com/office/drawing/2014/main" id="{23FE5DDB-D0D5-4C97-B379-2936E5C8F9BA}"/>
              </a:ext>
            </a:extLst>
          </p:cNvPr>
          <p:cNvCxnSpPr>
            <a:cxnSpLocks/>
            <a:stCxn id="72" idx="1"/>
            <a:endCxn id="78" idx="1"/>
          </p:cNvCxnSpPr>
          <p:nvPr/>
        </p:nvCxnSpPr>
        <p:spPr>
          <a:xfrm rot="10800000" flipV="1">
            <a:off x="3748186" y="1375396"/>
            <a:ext cx="1" cy="454514"/>
          </a:xfrm>
          <a:prstGeom prst="bentConnector3">
            <a:avLst>
              <a:gd name="adj1" fmla="val 22860100000"/>
            </a:avLst>
          </a:prstGeom>
          <a:ln w="9525" cap="flat" cmpd="sng" algn="ctr">
            <a:solidFill>
              <a:schemeClr val="bg1">
                <a:lumMod val="8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 name="Imagen 1">
            <a:extLst>
              <a:ext uri="{FF2B5EF4-FFF2-40B4-BE49-F238E27FC236}">
                <a16:creationId xmlns:a16="http://schemas.microsoft.com/office/drawing/2014/main" id="{558EBBC9-895E-47EC-B1FD-5D434AEB808C}"/>
              </a:ext>
            </a:extLst>
          </p:cNvPr>
          <p:cNvPicPr>
            <a:picLocks noChangeAspect="1"/>
          </p:cNvPicPr>
          <p:nvPr/>
        </p:nvPicPr>
        <p:blipFill>
          <a:blip r:embed="rId21"/>
          <a:stretch>
            <a:fillRect/>
          </a:stretch>
        </p:blipFill>
        <p:spPr>
          <a:xfrm>
            <a:off x="2330691" y="2694861"/>
            <a:ext cx="857265" cy="821773"/>
          </a:xfrm>
          <a:prstGeom prst="rect">
            <a:avLst/>
          </a:prstGeom>
        </p:spPr>
      </p:pic>
      <p:pic>
        <p:nvPicPr>
          <p:cNvPr id="65" name="Picture 4" descr="Buscar en la consulta  de la barra lateral">
            <a:extLst>
              <a:ext uri="{FF2B5EF4-FFF2-40B4-BE49-F238E27FC236}">
                <a16:creationId xmlns:a16="http://schemas.microsoft.com/office/drawing/2014/main" id="{D1C2B95F-7D25-438F-AD67-17C3B5DC87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6200000">
            <a:off x="3504859" y="3107532"/>
            <a:ext cx="421020" cy="42102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DF64F14-76CD-496B-8CFB-5DFC42C5C3FE}"/>
              </a:ext>
            </a:extLst>
          </p:cNvPr>
          <p:cNvPicPr>
            <a:picLocks noChangeAspect="1"/>
          </p:cNvPicPr>
          <p:nvPr/>
        </p:nvPicPr>
        <p:blipFill>
          <a:blip r:embed="rId23"/>
          <a:stretch>
            <a:fillRect/>
          </a:stretch>
        </p:blipFill>
        <p:spPr>
          <a:xfrm>
            <a:off x="8546310" y="1465622"/>
            <a:ext cx="845727" cy="544898"/>
          </a:xfrm>
          <a:prstGeom prst="rect">
            <a:avLst/>
          </a:prstGeom>
        </p:spPr>
      </p:pic>
      <p:pic>
        <p:nvPicPr>
          <p:cNvPr id="20" name="Imagen 19">
            <a:extLst>
              <a:ext uri="{FF2B5EF4-FFF2-40B4-BE49-F238E27FC236}">
                <a16:creationId xmlns:a16="http://schemas.microsoft.com/office/drawing/2014/main" id="{10DBED65-E3DC-4680-B540-07358555EB52}"/>
              </a:ext>
            </a:extLst>
          </p:cNvPr>
          <p:cNvPicPr>
            <a:picLocks noChangeAspect="1"/>
          </p:cNvPicPr>
          <p:nvPr/>
        </p:nvPicPr>
        <p:blipFill>
          <a:blip r:embed="rId24"/>
          <a:stretch>
            <a:fillRect/>
          </a:stretch>
        </p:blipFill>
        <p:spPr>
          <a:xfrm>
            <a:off x="8358994" y="4490231"/>
            <a:ext cx="1183489" cy="1987368"/>
          </a:xfrm>
          <a:prstGeom prst="rect">
            <a:avLst/>
          </a:prstGeom>
        </p:spPr>
      </p:pic>
      <p:pic>
        <p:nvPicPr>
          <p:cNvPr id="21" name="Imagen 20">
            <a:extLst>
              <a:ext uri="{FF2B5EF4-FFF2-40B4-BE49-F238E27FC236}">
                <a16:creationId xmlns:a16="http://schemas.microsoft.com/office/drawing/2014/main" id="{DA178C59-96AC-4F51-AFFD-CC9AF2062C4F}"/>
              </a:ext>
            </a:extLst>
          </p:cNvPr>
          <p:cNvPicPr>
            <a:picLocks noChangeAspect="1"/>
          </p:cNvPicPr>
          <p:nvPr/>
        </p:nvPicPr>
        <p:blipFill>
          <a:blip r:embed="rId25"/>
          <a:stretch>
            <a:fillRect/>
          </a:stretch>
        </p:blipFill>
        <p:spPr>
          <a:xfrm>
            <a:off x="10124566" y="3064818"/>
            <a:ext cx="1895581" cy="608696"/>
          </a:xfrm>
          <a:prstGeom prst="rect">
            <a:avLst/>
          </a:prstGeom>
        </p:spPr>
      </p:pic>
    </p:spTree>
    <p:extLst>
      <p:ext uri="{BB962C8B-B14F-4D97-AF65-F5344CB8AC3E}">
        <p14:creationId xmlns:p14="http://schemas.microsoft.com/office/powerpoint/2010/main" val="3664857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016F609-1611-4C40-B82E-E44486C0202D}"/>
              </a:ext>
            </a:extLst>
          </p:cNvPr>
          <p:cNvSpPr txBox="1"/>
          <p:nvPr/>
        </p:nvSpPr>
        <p:spPr>
          <a:xfrm>
            <a:off x="7008295" y="2041260"/>
            <a:ext cx="4497905" cy="830997"/>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Al ejecutar la celda, se desplegara una ventana que le permitirá seleccionar el modelo para el proceso de validación. </a:t>
            </a:r>
            <a:endParaRPr lang="es-CO" sz="1600" dirty="0">
              <a:latin typeface="Times New Roman" panose="02020603050405020304" pitchFamily="18" charset="0"/>
              <a:cs typeface="Times New Roman" panose="02020603050405020304" pitchFamily="18" charset="0"/>
            </a:endParaRPr>
          </a:p>
        </p:txBody>
      </p:sp>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38FEBF72-B297-44E6-A2C5-182268BEC07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Título 1">
            <a:extLst>
              <a:ext uri="{FF2B5EF4-FFF2-40B4-BE49-F238E27FC236}">
                <a16:creationId xmlns:a16="http://schemas.microsoft.com/office/drawing/2014/main" id="{A8E3281F-53D4-405E-9633-609AA80EA5E6}"/>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Validación</a:t>
            </a:r>
          </a:p>
        </p:txBody>
      </p:sp>
      <p:pic>
        <p:nvPicPr>
          <p:cNvPr id="4" name="Imagen 3">
            <a:extLst>
              <a:ext uri="{FF2B5EF4-FFF2-40B4-BE49-F238E27FC236}">
                <a16:creationId xmlns:a16="http://schemas.microsoft.com/office/drawing/2014/main" id="{D5D0EB42-AB9A-4A37-A922-1BFA05FADB0A}"/>
              </a:ext>
            </a:extLst>
          </p:cNvPr>
          <p:cNvPicPr>
            <a:picLocks noChangeAspect="1"/>
          </p:cNvPicPr>
          <p:nvPr/>
        </p:nvPicPr>
        <p:blipFill>
          <a:blip r:embed="rId3"/>
          <a:stretch>
            <a:fillRect/>
          </a:stretch>
        </p:blipFill>
        <p:spPr>
          <a:xfrm>
            <a:off x="862689" y="1562131"/>
            <a:ext cx="5856426" cy="2925601"/>
          </a:xfrm>
          <a:prstGeom prst="rect">
            <a:avLst/>
          </a:prstGeom>
        </p:spPr>
      </p:pic>
      <p:cxnSp>
        <p:nvCxnSpPr>
          <p:cNvPr id="8" name="Google Shape;814;p40">
            <a:extLst>
              <a:ext uri="{FF2B5EF4-FFF2-40B4-BE49-F238E27FC236}">
                <a16:creationId xmlns:a16="http://schemas.microsoft.com/office/drawing/2014/main" id="{902578E5-C505-452E-9A46-437E3856E451}"/>
              </a:ext>
            </a:extLst>
          </p:cNvPr>
          <p:cNvCxnSpPr>
            <a:cxnSpLocks/>
          </p:cNvCxnSpPr>
          <p:nvPr/>
        </p:nvCxnSpPr>
        <p:spPr>
          <a:xfrm>
            <a:off x="3790902" y="4487732"/>
            <a:ext cx="0" cy="210886"/>
          </a:xfrm>
          <a:prstGeom prst="straightConnector1">
            <a:avLst/>
          </a:prstGeom>
          <a:noFill/>
          <a:ln w="9525" cap="flat" cmpd="sng">
            <a:solidFill>
              <a:schemeClr val="dk1"/>
            </a:solidFill>
            <a:prstDash val="solid"/>
            <a:round/>
            <a:headEnd type="none" w="med" len="med"/>
            <a:tailEnd type="diamond" w="med" len="med"/>
          </a:ln>
        </p:spPr>
      </p:cxnSp>
      <p:pic>
        <p:nvPicPr>
          <p:cNvPr id="5" name="Imagen 4">
            <a:extLst>
              <a:ext uri="{FF2B5EF4-FFF2-40B4-BE49-F238E27FC236}">
                <a16:creationId xmlns:a16="http://schemas.microsoft.com/office/drawing/2014/main" id="{934ED2EB-A71E-478A-B3D9-685B324FE211}"/>
              </a:ext>
            </a:extLst>
          </p:cNvPr>
          <p:cNvPicPr>
            <a:picLocks noChangeAspect="1"/>
          </p:cNvPicPr>
          <p:nvPr/>
        </p:nvPicPr>
        <p:blipFill>
          <a:blip r:embed="rId4"/>
          <a:stretch>
            <a:fillRect/>
          </a:stretch>
        </p:blipFill>
        <p:spPr>
          <a:xfrm>
            <a:off x="1574880" y="4852509"/>
            <a:ext cx="4432044" cy="1714779"/>
          </a:xfrm>
          <a:prstGeom prst="rect">
            <a:avLst/>
          </a:prstGeom>
        </p:spPr>
      </p:pic>
      <p:pic>
        <p:nvPicPr>
          <p:cNvPr id="10" name="Imagen 9">
            <a:extLst>
              <a:ext uri="{FF2B5EF4-FFF2-40B4-BE49-F238E27FC236}">
                <a16:creationId xmlns:a16="http://schemas.microsoft.com/office/drawing/2014/main" id="{AA27497F-7EA7-4062-A6CC-ABB18286ED23}"/>
              </a:ext>
            </a:extLst>
          </p:cNvPr>
          <p:cNvPicPr>
            <a:picLocks noChangeAspect="1"/>
          </p:cNvPicPr>
          <p:nvPr/>
        </p:nvPicPr>
        <p:blipFill>
          <a:blip r:embed="rId5"/>
          <a:stretch>
            <a:fillRect/>
          </a:stretch>
        </p:blipFill>
        <p:spPr>
          <a:xfrm>
            <a:off x="4328104" y="5502378"/>
            <a:ext cx="3535792" cy="513546"/>
          </a:xfrm>
          <a:prstGeom prst="rect">
            <a:avLst/>
          </a:prstGeom>
        </p:spPr>
      </p:pic>
      <p:sp>
        <p:nvSpPr>
          <p:cNvPr id="12" name="Google Shape;803;p40">
            <a:extLst>
              <a:ext uri="{FF2B5EF4-FFF2-40B4-BE49-F238E27FC236}">
                <a16:creationId xmlns:a16="http://schemas.microsoft.com/office/drawing/2014/main" id="{F0AAF12F-B4F5-4F2D-85BD-4CC41FBF9713}"/>
              </a:ext>
            </a:extLst>
          </p:cNvPr>
          <p:cNvSpPr txBox="1"/>
          <p:nvPr/>
        </p:nvSpPr>
        <p:spPr>
          <a:xfrm>
            <a:off x="7029606" y="3022951"/>
            <a:ext cx="4166105" cy="2298680"/>
          </a:xfrm>
          <a:prstGeom prst="rect">
            <a:avLst/>
          </a:prstGeom>
          <a:noFill/>
          <a:ln>
            <a:noFill/>
          </a:ln>
        </p:spPr>
        <p:txBody>
          <a:bodyPr spcFirstLastPara="1" wrap="square" lIns="91425" tIns="91425" rIns="91425" bIns="91425" anchor="t" anchorCtr="0">
            <a:noAutofit/>
          </a:bodyPr>
          <a:lstStyle/>
          <a:p>
            <a:pPr lvl="0" algn="just"/>
            <a:r>
              <a:rPr lang="es-MX" sz="1600" dirty="0">
                <a:solidFill>
                  <a:schemeClr val="dk1"/>
                </a:solidFill>
                <a:latin typeface="Times New Roman" panose="02020603050405020304" pitchFamily="18" charset="0"/>
                <a:cs typeface="Times New Roman" panose="02020603050405020304" pitchFamily="18" charset="0"/>
                <a:sym typeface="Akatab"/>
              </a:rPr>
              <a:t>Las instrucciones a seguir son:</a:t>
            </a:r>
          </a:p>
          <a:p>
            <a:pPr lvl="0" algn="just"/>
            <a:endParaRPr lang="es-MX" sz="1600" dirty="0">
              <a:solidFill>
                <a:schemeClr val="dk1"/>
              </a:solidFill>
              <a:latin typeface="Times New Roman" panose="02020603050405020304" pitchFamily="18" charset="0"/>
              <a:cs typeface="Times New Roman" panose="02020603050405020304" pitchFamily="18" charset="0"/>
              <a:sym typeface="Akatab"/>
            </a:endParaRP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original</a:t>
            </a:r>
            <a:r>
              <a:rPr lang="es-MX" sz="1600" dirty="0">
                <a:solidFill>
                  <a:schemeClr val="dk1"/>
                </a:solidFill>
                <a:latin typeface="Times New Roman" panose="02020603050405020304" pitchFamily="18" charset="0"/>
                <a:cs typeface="Times New Roman" panose="02020603050405020304" pitchFamily="18" charset="0"/>
                <a:sym typeface="Akatab"/>
              </a:rPr>
              <a:t> si desea utilizar la versión del modelo YOLOv8.</a:t>
            </a: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entrenado </a:t>
            </a:r>
            <a:r>
              <a:rPr lang="es-MX" sz="1600" dirty="0">
                <a:solidFill>
                  <a:schemeClr val="dk1"/>
                </a:solidFill>
                <a:latin typeface="Times New Roman" panose="02020603050405020304" pitchFamily="18" charset="0"/>
                <a:cs typeface="Times New Roman" panose="02020603050405020304" pitchFamily="18" charset="0"/>
                <a:sym typeface="Akatab"/>
              </a:rPr>
              <a:t>si desea utilizar una versión entrenada del modelo YOLOv8.</a:t>
            </a: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salir </a:t>
            </a:r>
            <a:r>
              <a:rPr lang="es-MX" sz="1600" dirty="0">
                <a:solidFill>
                  <a:schemeClr val="dk1"/>
                </a:solidFill>
                <a:latin typeface="Times New Roman" panose="02020603050405020304" pitchFamily="18" charset="0"/>
                <a:cs typeface="Times New Roman" panose="02020603050405020304" pitchFamily="18" charset="0"/>
                <a:sym typeface="Akatab"/>
              </a:rPr>
              <a:t>si desea cancelar el proceso de entrenamiento.</a:t>
            </a:r>
            <a:endParaRPr sz="1600" dirty="0">
              <a:solidFill>
                <a:schemeClr val="dk1"/>
              </a:solidFill>
              <a:latin typeface="Times New Roman" panose="02020603050405020304" pitchFamily="18" charset="0"/>
              <a:cs typeface="Times New Roman" panose="02020603050405020304" pitchFamily="18" charset="0"/>
              <a:sym typeface="Akatab"/>
            </a:endParaRPr>
          </a:p>
        </p:txBody>
      </p:sp>
    </p:spTree>
    <p:extLst>
      <p:ext uri="{BB962C8B-B14F-4D97-AF65-F5344CB8AC3E}">
        <p14:creationId xmlns:p14="http://schemas.microsoft.com/office/powerpoint/2010/main" val="352379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6202404B-3861-4F75-890C-D771F19F8479}"/>
              </a:ext>
            </a:extLst>
          </p:cNvPr>
          <p:cNvPicPr>
            <a:picLocks noChangeAspect="1"/>
          </p:cNvPicPr>
          <p:nvPr/>
        </p:nvPicPr>
        <p:blipFill>
          <a:blip r:embed="rId3"/>
          <a:stretch>
            <a:fillRect/>
          </a:stretch>
        </p:blipFill>
        <p:spPr>
          <a:xfrm>
            <a:off x="3359607" y="2023459"/>
            <a:ext cx="5472781" cy="1140370"/>
          </a:xfrm>
          <a:prstGeom prst="rect">
            <a:avLst/>
          </a:prstGeom>
        </p:spPr>
      </p:pic>
      <p:sp>
        <p:nvSpPr>
          <p:cNvPr id="17" name="Google Shape;810;p40">
            <a:extLst>
              <a:ext uri="{FF2B5EF4-FFF2-40B4-BE49-F238E27FC236}">
                <a16:creationId xmlns:a16="http://schemas.microsoft.com/office/drawing/2014/main" id="{76C3AB7B-01DC-4B26-8691-A0028361B3D4}"/>
              </a:ext>
            </a:extLst>
          </p:cNvPr>
          <p:cNvSpPr txBox="1"/>
          <p:nvPr/>
        </p:nvSpPr>
        <p:spPr>
          <a:xfrm>
            <a:off x="4502656" y="114957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VALIDACIÓN</a:t>
            </a:r>
          </a:p>
        </p:txBody>
      </p:sp>
      <p:cxnSp>
        <p:nvCxnSpPr>
          <p:cNvPr id="18" name="Google Shape;814;p40">
            <a:extLst>
              <a:ext uri="{FF2B5EF4-FFF2-40B4-BE49-F238E27FC236}">
                <a16:creationId xmlns:a16="http://schemas.microsoft.com/office/drawing/2014/main" id="{A407B636-7596-4C23-8738-524A44A3B3F8}"/>
              </a:ext>
            </a:extLst>
          </p:cNvPr>
          <p:cNvCxnSpPr>
            <a:cxnSpLocks/>
          </p:cNvCxnSpPr>
          <p:nvPr/>
        </p:nvCxnSpPr>
        <p:spPr>
          <a:xfrm>
            <a:off x="6095996" y="1667066"/>
            <a:ext cx="3" cy="297291"/>
          </a:xfrm>
          <a:prstGeom prst="straightConnector1">
            <a:avLst/>
          </a:prstGeom>
          <a:noFill/>
          <a:ln w="9525" cap="flat" cmpd="sng">
            <a:solidFill>
              <a:schemeClr val="dk1"/>
            </a:solidFill>
            <a:prstDash val="solid"/>
            <a:round/>
            <a:headEnd type="none" w="med" len="med"/>
            <a:tailEnd type="diamond" w="med" len="med"/>
          </a:ln>
        </p:spPr>
      </p:cxnSp>
      <p:pic>
        <p:nvPicPr>
          <p:cNvPr id="19" name="Imagen 18">
            <a:extLst>
              <a:ext uri="{FF2B5EF4-FFF2-40B4-BE49-F238E27FC236}">
                <a16:creationId xmlns:a16="http://schemas.microsoft.com/office/drawing/2014/main" id="{1E8F9307-F20C-4894-BAC2-F151FDB59708}"/>
              </a:ext>
            </a:extLst>
          </p:cNvPr>
          <p:cNvPicPr>
            <a:picLocks noChangeAspect="1"/>
          </p:cNvPicPr>
          <p:nvPr/>
        </p:nvPicPr>
        <p:blipFill>
          <a:blip r:embed="rId4"/>
          <a:stretch>
            <a:fillRect/>
          </a:stretch>
        </p:blipFill>
        <p:spPr>
          <a:xfrm>
            <a:off x="5414863" y="3472298"/>
            <a:ext cx="1362265" cy="295316"/>
          </a:xfrm>
          <a:prstGeom prst="rect">
            <a:avLst/>
          </a:prstGeom>
        </p:spPr>
      </p:pic>
      <p:sp>
        <p:nvSpPr>
          <p:cNvPr id="20" name="Rectángulo 19">
            <a:extLst>
              <a:ext uri="{FF2B5EF4-FFF2-40B4-BE49-F238E27FC236}">
                <a16:creationId xmlns:a16="http://schemas.microsoft.com/office/drawing/2014/main" id="{CCDE6994-FF1D-4A4C-B924-1C1B916515C9}"/>
              </a:ext>
            </a:extLst>
          </p:cNvPr>
          <p:cNvSpPr/>
          <p:nvPr/>
        </p:nvSpPr>
        <p:spPr>
          <a:xfrm>
            <a:off x="2085427" y="3469660"/>
            <a:ext cx="3484456" cy="307777"/>
          </a:xfrm>
          <a:prstGeom prst="rect">
            <a:avLst/>
          </a:prstGeom>
        </p:spPr>
        <p:txBody>
          <a:bodyPr wrap="square">
            <a:spAutoFit/>
          </a:bodyPr>
          <a:lstStyle/>
          <a:p>
            <a:r>
              <a:rPr lang="es-CO" sz="1400" dirty="0">
                <a:solidFill>
                  <a:schemeClr val="bg1">
                    <a:lumMod val="50000"/>
                  </a:schemeClr>
                </a:solidFill>
              </a:rPr>
              <a:t>../../</a:t>
            </a:r>
            <a:r>
              <a:rPr lang="es-CO" sz="1400" dirty="0" err="1">
                <a:solidFill>
                  <a:schemeClr val="bg1">
                    <a:lumMod val="50000"/>
                  </a:schemeClr>
                </a:solidFill>
              </a:rPr>
              <a:t>proyecto_yolo</a:t>
            </a:r>
            <a:r>
              <a:rPr lang="es-CO" sz="1400" dirty="0">
                <a:solidFill>
                  <a:schemeClr val="bg1">
                    <a:lumMod val="50000"/>
                  </a:schemeClr>
                </a:solidFill>
              </a:rPr>
              <a:t>/</a:t>
            </a:r>
            <a:r>
              <a:rPr lang="es-CO" sz="1400" dirty="0" err="1">
                <a:solidFill>
                  <a:schemeClr val="bg1">
                    <a:lumMod val="50000"/>
                  </a:schemeClr>
                </a:solidFill>
              </a:rPr>
              <a:t>src</a:t>
            </a:r>
            <a:r>
              <a:rPr lang="es-CO" sz="1400" dirty="0">
                <a:solidFill>
                  <a:schemeClr val="bg1">
                    <a:lumMod val="50000"/>
                  </a:schemeClr>
                </a:solidFill>
              </a:rPr>
              <a:t>/</a:t>
            </a:r>
            <a:r>
              <a:rPr lang="es-CO" sz="1400" dirty="0" err="1">
                <a:solidFill>
                  <a:schemeClr val="bg1">
                    <a:lumMod val="50000"/>
                  </a:schemeClr>
                </a:solidFill>
              </a:rPr>
              <a:t>runs</a:t>
            </a:r>
            <a:r>
              <a:rPr lang="es-CO" sz="1400" dirty="0">
                <a:solidFill>
                  <a:srgbClr val="FF0000"/>
                </a:solidFill>
              </a:rPr>
              <a:t>/&lt;</a:t>
            </a:r>
            <a:r>
              <a:rPr lang="es-CO" sz="1400" dirty="0" err="1">
                <a:solidFill>
                  <a:srgbClr val="FF0000"/>
                </a:solidFill>
              </a:rPr>
              <a:t>modo_yolo</a:t>
            </a:r>
            <a:r>
              <a:rPr lang="es-CO" sz="1400" dirty="0">
                <a:solidFill>
                  <a:srgbClr val="FF0000"/>
                </a:solidFill>
              </a:rPr>
              <a:t>&gt;</a:t>
            </a:r>
          </a:p>
        </p:txBody>
      </p:sp>
      <p:pic>
        <p:nvPicPr>
          <p:cNvPr id="21" name="Imagen 20">
            <a:extLst>
              <a:ext uri="{FF2B5EF4-FFF2-40B4-BE49-F238E27FC236}">
                <a16:creationId xmlns:a16="http://schemas.microsoft.com/office/drawing/2014/main" id="{B2A4A2E4-E805-4514-BE24-685444AE19BB}"/>
              </a:ext>
            </a:extLst>
          </p:cNvPr>
          <p:cNvPicPr>
            <a:picLocks noChangeAspect="1"/>
          </p:cNvPicPr>
          <p:nvPr/>
        </p:nvPicPr>
        <p:blipFill>
          <a:blip r:embed="rId5"/>
          <a:stretch>
            <a:fillRect/>
          </a:stretch>
        </p:blipFill>
        <p:spPr>
          <a:xfrm>
            <a:off x="4032792" y="4076083"/>
            <a:ext cx="4126408" cy="2355467"/>
          </a:xfrm>
          <a:prstGeom prst="rect">
            <a:avLst/>
          </a:prstGeom>
        </p:spPr>
      </p:pic>
      <p:pic>
        <p:nvPicPr>
          <p:cNvPr id="22" name="Imagen 21">
            <a:extLst>
              <a:ext uri="{FF2B5EF4-FFF2-40B4-BE49-F238E27FC236}">
                <a16:creationId xmlns:a16="http://schemas.microsoft.com/office/drawing/2014/main" id="{199F143A-A57C-4B34-99CD-E03F1ACDF59F}"/>
              </a:ext>
            </a:extLst>
          </p:cNvPr>
          <p:cNvPicPr>
            <a:picLocks noChangeAspect="1"/>
          </p:cNvPicPr>
          <p:nvPr/>
        </p:nvPicPr>
        <p:blipFill rotWithShape="1">
          <a:blip r:embed="rId5"/>
          <a:srcRect l="67674" t="30251" r="16452" b="38542"/>
          <a:stretch/>
        </p:blipFill>
        <p:spPr>
          <a:xfrm>
            <a:off x="8362006" y="4055077"/>
            <a:ext cx="856142" cy="960788"/>
          </a:xfrm>
          <a:prstGeom prst="rect">
            <a:avLst/>
          </a:prstGeom>
        </p:spPr>
      </p:pic>
      <p:cxnSp>
        <p:nvCxnSpPr>
          <p:cNvPr id="23" name="Google Shape;814;p40">
            <a:extLst>
              <a:ext uri="{FF2B5EF4-FFF2-40B4-BE49-F238E27FC236}">
                <a16:creationId xmlns:a16="http://schemas.microsoft.com/office/drawing/2014/main" id="{EE5AA3E7-CD9E-4860-AE0C-DC48A5CD6914}"/>
              </a:ext>
            </a:extLst>
          </p:cNvPr>
          <p:cNvCxnSpPr>
            <a:cxnSpLocks/>
          </p:cNvCxnSpPr>
          <p:nvPr/>
        </p:nvCxnSpPr>
        <p:spPr>
          <a:xfrm>
            <a:off x="6095998" y="3138636"/>
            <a:ext cx="0" cy="268941"/>
          </a:xfrm>
          <a:prstGeom prst="straightConnector1">
            <a:avLst/>
          </a:prstGeom>
          <a:noFill/>
          <a:ln w="9525" cap="flat" cmpd="sng">
            <a:solidFill>
              <a:schemeClr val="dk1"/>
            </a:solidFill>
            <a:prstDash val="solid"/>
            <a:round/>
            <a:headEnd type="none" w="med" len="med"/>
            <a:tailEnd type="diamond" w="med" len="med"/>
          </a:ln>
        </p:spPr>
      </p:cxnSp>
      <p:pic>
        <p:nvPicPr>
          <p:cNvPr id="25" name="Imagen 24">
            <a:extLst>
              <a:ext uri="{FF2B5EF4-FFF2-40B4-BE49-F238E27FC236}">
                <a16:creationId xmlns:a16="http://schemas.microsoft.com/office/drawing/2014/main" id="{29D732E6-BE47-4FE1-9672-C20C1BB3F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087994">
            <a:off x="7364232" y="4266865"/>
            <a:ext cx="990274" cy="706418"/>
          </a:xfrm>
          <a:prstGeom prst="rect">
            <a:avLst/>
          </a:prstGeom>
        </p:spPr>
      </p:pic>
      <p:cxnSp>
        <p:nvCxnSpPr>
          <p:cNvPr id="27" name="Google Shape;814;p40">
            <a:extLst>
              <a:ext uri="{FF2B5EF4-FFF2-40B4-BE49-F238E27FC236}">
                <a16:creationId xmlns:a16="http://schemas.microsoft.com/office/drawing/2014/main" id="{3DBBEA84-A922-44A4-9AF8-D6C607BF5956}"/>
              </a:ext>
            </a:extLst>
          </p:cNvPr>
          <p:cNvCxnSpPr>
            <a:cxnSpLocks/>
          </p:cNvCxnSpPr>
          <p:nvPr/>
        </p:nvCxnSpPr>
        <p:spPr>
          <a:xfrm>
            <a:off x="6095996" y="3767614"/>
            <a:ext cx="0" cy="268941"/>
          </a:xfrm>
          <a:prstGeom prst="straightConnector1">
            <a:avLst/>
          </a:prstGeom>
          <a:noFill/>
          <a:ln w="9525" cap="flat" cmpd="sng">
            <a:solidFill>
              <a:schemeClr val="dk1"/>
            </a:solidFill>
            <a:prstDash val="solid"/>
            <a:round/>
            <a:headEnd type="none" w="med" len="med"/>
            <a:tailEnd type="diamond" w="med" len="med"/>
          </a:ln>
        </p:spPr>
      </p:cxnSp>
      <p:sp>
        <p:nvSpPr>
          <p:cNvPr id="28" name="Google Shape;810;p40">
            <a:extLst>
              <a:ext uri="{FF2B5EF4-FFF2-40B4-BE49-F238E27FC236}">
                <a16:creationId xmlns:a16="http://schemas.microsoft.com/office/drawing/2014/main" id="{32D7FC0F-5C22-4B0F-B97B-CCEF705CF7E1}"/>
              </a:ext>
            </a:extLst>
          </p:cNvPr>
          <p:cNvSpPr txBox="1"/>
          <p:nvPr/>
        </p:nvSpPr>
        <p:spPr>
          <a:xfrm>
            <a:off x="9236571" y="4049142"/>
            <a:ext cx="2652544" cy="555203"/>
          </a:xfrm>
          <a:prstGeom prst="rect">
            <a:avLst/>
          </a:prstGeom>
          <a:noFill/>
          <a:ln>
            <a:noFill/>
          </a:ln>
        </p:spPr>
        <p:txBody>
          <a:bodyPr spcFirstLastPara="1" wrap="square" lIns="91425" tIns="91425" rIns="91425" bIns="91425" anchor="b" anchorCtr="0">
            <a:noAutofit/>
          </a:bodyPr>
          <a:lstStyle/>
          <a:p>
            <a:pPr lvl="0" algn="just"/>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JSON que contiene los resultados de la predicción.</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29" name="Imagen 28">
            <a:extLst>
              <a:ext uri="{FF2B5EF4-FFF2-40B4-BE49-F238E27FC236}">
                <a16:creationId xmlns:a16="http://schemas.microsoft.com/office/drawing/2014/main" id="{BD79E951-AA94-41BD-B5FA-771A106F9BF9}"/>
              </a:ext>
            </a:extLst>
          </p:cNvPr>
          <p:cNvPicPr>
            <a:picLocks noChangeAspect="1"/>
          </p:cNvPicPr>
          <p:nvPr/>
        </p:nvPicPr>
        <p:blipFill>
          <a:blip r:embed="rId7"/>
          <a:stretch>
            <a:fillRect/>
          </a:stretch>
        </p:blipFill>
        <p:spPr>
          <a:xfrm>
            <a:off x="8364336" y="3623549"/>
            <a:ext cx="3524779" cy="307777"/>
          </a:xfrm>
          <a:prstGeom prst="rect">
            <a:avLst/>
          </a:prstGeom>
        </p:spPr>
      </p:pic>
      <p:sp>
        <p:nvSpPr>
          <p:cNvPr id="26" name="Título 1">
            <a:extLst>
              <a:ext uri="{FF2B5EF4-FFF2-40B4-BE49-F238E27FC236}">
                <a16:creationId xmlns:a16="http://schemas.microsoft.com/office/drawing/2014/main" id="{FBD7C90B-E793-467A-B403-A99DF29C7E22}"/>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 de validación </a:t>
            </a:r>
          </a:p>
        </p:txBody>
      </p:sp>
      <p:pic>
        <p:nvPicPr>
          <p:cNvPr id="2" name="Imagen 1">
            <a:extLst>
              <a:ext uri="{FF2B5EF4-FFF2-40B4-BE49-F238E27FC236}">
                <a16:creationId xmlns:a16="http://schemas.microsoft.com/office/drawing/2014/main" id="{32F44466-B2F8-4FEB-BB44-E505DDB196C4}"/>
              </a:ext>
            </a:extLst>
          </p:cNvPr>
          <p:cNvPicPr>
            <a:picLocks noChangeAspect="1"/>
          </p:cNvPicPr>
          <p:nvPr/>
        </p:nvPicPr>
        <p:blipFill>
          <a:blip r:embed="rId8"/>
          <a:stretch>
            <a:fillRect/>
          </a:stretch>
        </p:blipFill>
        <p:spPr>
          <a:xfrm>
            <a:off x="1140155" y="3319876"/>
            <a:ext cx="838317" cy="600159"/>
          </a:xfrm>
          <a:prstGeom prst="rect">
            <a:avLst/>
          </a:prstGeom>
        </p:spPr>
      </p:pic>
      <p:sp>
        <p:nvSpPr>
          <p:cNvPr id="3" name="Rectángulo 2">
            <a:extLst>
              <a:ext uri="{FF2B5EF4-FFF2-40B4-BE49-F238E27FC236}">
                <a16:creationId xmlns:a16="http://schemas.microsoft.com/office/drawing/2014/main" id="{914669D5-3C9C-40ED-ACAE-5254BAA4D343}"/>
              </a:ext>
            </a:extLst>
          </p:cNvPr>
          <p:cNvSpPr/>
          <p:nvPr/>
        </p:nvSpPr>
        <p:spPr>
          <a:xfrm>
            <a:off x="1114432" y="3273106"/>
            <a:ext cx="885808" cy="68453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37464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7" name="Google Shape;810;p40">
            <a:extLst>
              <a:ext uri="{FF2B5EF4-FFF2-40B4-BE49-F238E27FC236}">
                <a16:creationId xmlns:a16="http://schemas.microsoft.com/office/drawing/2014/main" id="{76C3AB7B-01DC-4B26-8691-A0028361B3D4}"/>
              </a:ext>
            </a:extLst>
          </p:cNvPr>
          <p:cNvSpPr txBox="1"/>
          <p:nvPr/>
        </p:nvSpPr>
        <p:spPr>
          <a:xfrm>
            <a:off x="1787411" y="115066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VALIDACIÓN PARA EL MODELO MARCAS</a:t>
            </a:r>
          </a:p>
        </p:txBody>
      </p:sp>
      <p:cxnSp>
        <p:nvCxnSpPr>
          <p:cNvPr id="18" name="Google Shape;814;p40">
            <a:extLst>
              <a:ext uri="{FF2B5EF4-FFF2-40B4-BE49-F238E27FC236}">
                <a16:creationId xmlns:a16="http://schemas.microsoft.com/office/drawing/2014/main" id="{A407B636-7596-4C23-8738-524A44A3B3F8}"/>
              </a:ext>
            </a:extLst>
          </p:cNvPr>
          <p:cNvCxnSpPr>
            <a:cxnSpLocks/>
          </p:cNvCxnSpPr>
          <p:nvPr/>
        </p:nvCxnSpPr>
        <p:spPr>
          <a:xfrm>
            <a:off x="3380753" y="1635027"/>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23" name="Google Shape;814;p40">
            <a:extLst>
              <a:ext uri="{FF2B5EF4-FFF2-40B4-BE49-F238E27FC236}">
                <a16:creationId xmlns:a16="http://schemas.microsoft.com/office/drawing/2014/main" id="{EE5AA3E7-CD9E-4860-AE0C-DC48A5CD6914}"/>
              </a:ext>
            </a:extLst>
          </p:cNvPr>
          <p:cNvCxnSpPr>
            <a:cxnSpLocks/>
          </p:cNvCxnSpPr>
          <p:nvPr/>
        </p:nvCxnSpPr>
        <p:spPr>
          <a:xfrm>
            <a:off x="6096000" y="2393522"/>
            <a:ext cx="409015" cy="0"/>
          </a:xfrm>
          <a:prstGeom prst="straightConnector1">
            <a:avLst/>
          </a:prstGeom>
          <a:noFill/>
          <a:ln w="9525" cap="flat" cmpd="sng">
            <a:solidFill>
              <a:schemeClr val="dk1"/>
            </a:solidFill>
            <a:prstDash val="solid"/>
            <a:round/>
            <a:headEnd type="none" w="med" len="med"/>
            <a:tailEnd type="diamond" w="med" len="med"/>
          </a:ln>
        </p:spPr>
      </p:cxnSp>
      <p:sp>
        <p:nvSpPr>
          <p:cNvPr id="28" name="Google Shape;810;p40">
            <a:extLst>
              <a:ext uri="{FF2B5EF4-FFF2-40B4-BE49-F238E27FC236}">
                <a16:creationId xmlns:a16="http://schemas.microsoft.com/office/drawing/2014/main" id="{32D7FC0F-5C22-4B0F-B97B-CCEF705CF7E1}"/>
              </a:ext>
            </a:extLst>
          </p:cNvPr>
          <p:cNvSpPr txBox="1"/>
          <p:nvPr/>
        </p:nvSpPr>
        <p:spPr>
          <a:xfrm>
            <a:off x="6634709" y="2971913"/>
            <a:ext cx="4997151" cy="779816"/>
          </a:xfrm>
          <a:prstGeom prst="rect">
            <a:avLst/>
          </a:prstGeom>
          <a:noFill/>
          <a:ln>
            <a:noFill/>
          </a:ln>
        </p:spPr>
        <p:txBody>
          <a:bodyPr spcFirstLastPara="1" wrap="square" lIns="91425" tIns="91425" rIns="91425" bIns="91425" anchor="b" anchorCtr="0">
            <a:noAutofit/>
          </a:bodyPr>
          <a:lstStyle/>
          <a:p>
            <a:pPr lvl="0" algn="just"/>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Esto se debe a que la variable que almacena la ruta completa de la configuración del archivo ‘</a:t>
            </a:r>
            <a:r>
              <a:rPr lang="es-MX" sz="12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dataset.yaml</a:t>
            </a:r>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 destinado al entrenamiento de todas las marcas, se encuentra sin comentar.</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26" name="Título 1">
            <a:extLst>
              <a:ext uri="{FF2B5EF4-FFF2-40B4-BE49-F238E27FC236}">
                <a16:creationId xmlns:a16="http://schemas.microsoft.com/office/drawing/2014/main" id="{FBD7C90B-E793-467A-B403-A99DF29C7E22}"/>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 de validación </a:t>
            </a:r>
          </a:p>
        </p:txBody>
      </p:sp>
      <p:pic>
        <p:nvPicPr>
          <p:cNvPr id="5" name="Imagen 4">
            <a:extLst>
              <a:ext uri="{FF2B5EF4-FFF2-40B4-BE49-F238E27FC236}">
                <a16:creationId xmlns:a16="http://schemas.microsoft.com/office/drawing/2014/main" id="{188FC989-AF88-4213-89FB-16B733C8888E}"/>
              </a:ext>
            </a:extLst>
          </p:cNvPr>
          <p:cNvPicPr>
            <a:picLocks noChangeAspect="1"/>
          </p:cNvPicPr>
          <p:nvPr/>
        </p:nvPicPr>
        <p:blipFill>
          <a:blip r:embed="rId3"/>
          <a:stretch>
            <a:fillRect/>
          </a:stretch>
        </p:blipFill>
        <p:spPr>
          <a:xfrm>
            <a:off x="739863" y="2768572"/>
            <a:ext cx="5281828" cy="1367401"/>
          </a:xfrm>
          <a:prstGeom prst="rect">
            <a:avLst/>
          </a:prstGeom>
        </p:spPr>
      </p:pic>
      <p:pic>
        <p:nvPicPr>
          <p:cNvPr id="7" name="Imagen 6">
            <a:extLst>
              <a:ext uri="{FF2B5EF4-FFF2-40B4-BE49-F238E27FC236}">
                <a16:creationId xmlns:a16="http://schemas.microsoft.com/office/drawing/2014/main" id="{881D5017-F583-4641-BA53-DF3FC6EFF37F}"/>
              </a:ext>
            </a:extLst>
          </p:cNvPr>
          <p:cNvPicPr>
            <a:picLocks noChangeAspect="1"/>
          </p:cNvPicPr>
          <p:nvPr/>
        </p:nvPicPr>
        <p:blipFill>
          <a:blip r:embed="rId4"/>
          <a:stretch>
            <a:fillRect/>
          </a:stretch>
        </p:blipFill>
        <p:spPr>
          <a:xfrm>
            <a:off x="6634710" y="1946084"/>
            <a:ext cx="4997151" cy="909795"/>
          </a:xfrm>
          <a:prstGeom prst="rect">
            <a:avLst/>
          </a:prstGeom>
        </p:spPr>
      </p:pic>
      <p:sp>
        <p:nvSpPr>
          <p:cNvPr id="24" name="Google Shape;810;p40">
            <a:extLst>
              <a:ext uri="{FF2B5EF4-FFF2-40B4-BE49-F238E27FC236}">
                <a16:creationId xmlns:a16="http://schemas.microsoft.com/office/drawing/2014/main" id="{DB67E003-4B26-4FEB-81CD-C9F7C3E0C39D}"/>
              </a:ext>
            </a:extLst>
          </p:cNvPr>
          <p:cNvSpPr txBox="1"/>
          <p:nvPr/>
        </p:nvSpPr>
        <p:spPr>
          <a:xfrm>
            <a:off x="739839" y="2106639"/>
            <a:ext cx="5281828" cy="646868"/>
          </a:xfrm>
          <a:prstGeom prst="rect">
            <a:avLst/>
          </a:prstGeom>
          <a:noFill/>
          <a:ln>
            <a:noFill/>
          </a:ln>
        </p:spPr>
        <p:txBody>
          <a:bodyPr spcFirstLastPara="1" wrap="square" lIns="91425" tIns="91425" rIns="91425" bIns="91425" anchor="b" anchorCtr="0">
            <a:no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En el evento de que surja un error durante la tarea de validación en el script que contiene el modelo de marcas, específicamente al ejecutar la celda, se presenta un mensaje de error:</a:t>
            </a:r>
            <a:endParaRPr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2" name="Imagen 11">
            <a:extLst>
              <a:ext uri="{FF2B5EF4-FFF2-40B4-BE49-F238E27FC236}">
                <a16:creationId xmlns:a16="http://schemas.microsoft.com/office/drawing/2014/main" id="{3FF29274-5E13-47C0-A1FD-5000677C57D8}"/>
              </a:ext>
            </a:extLst>
          </p:cNvPr>
          <p:cNvPicPr>
            <a:picLocks noChangeAspect="1"/>
          </p:cNvPicPr>
          <p:nvPr/>
        </p:nvPicPr>
        <p:blipFill rotWithShape="1">
          <a:blip r:embed="rId5"/>
          <a:srcRect t="-1" r="69819" b="49717"/>
          <a:stretch/>
        </p:blipFill>
        <p:spPr>
          <a:xfrm>
            <a:off x="6738026" y="4018348"/>
            <a:ext cx="1509432" cy="263457"/>
          </a:xfrm>
          <a:prstGeom prst="rect">
            <a:avLst/>
          </a:prstGeom>
        </p:spPr>
      </p:pic>
      <p:sp>
        <p:nvSpPr>
          <p:cNvPr id="30" name="Google Shape;810;p40">
            <a:extLst>
              <a:ext uri="{FF2B5EF4-FFF2-40B4-BE49-F238E27FC236}">
                <a16:creationId xmlns:a16="http://schemas.microsoft.com/office/drawing/2014/main" id="{C1FBC1A2-A8F3-4038-9D24-90F6733C1C7D}"/>
              </a:ext>
            </a:extLst>
          </p:cNvPr>
          <p:cNvSpPr txBox="1"/>
          <p:nvPr/>
        </p:nvSpPr>
        <p:spPr>
          <a:xfrm>
            <a:off x="8247458" y="4816465"/>
            <a:ext cx="3747318" cy="412175"/>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Conjunto de datos destinado al entrenamiento de todas las marcas.</a:t>
            </a:r>
            <a:endParaRPr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31" name="Google Shape;810;p40">
            <a:extLst>
              <a:ext uri="{FF2B5EF4-FFF2-40B4-BE49-F238E27FC236}">
                <a16:creationId xmlns:a16="http://schemas.microsoft.com/office/drawing/2014/main" id="{08D88492-46EA-43F7-BFBC-B8B81C903D8E}"/>
              </a:ext>
            </a:extLst>
          </p:cNvPr>
          <p:cNvSpPr txBox="1"/>
          <p:nvPr/>
        </p:nvSpPr>
        <p:spPr>
          <a:xfrm>
            <a:off x="8247458" y="4034044"/>
            <a:ext cx="3747318" cy="391970"/>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Conjunto de datos destinado a la prueba de entrenamiento para Chevrolet y Toyota.</a:t>
            </a:r>
            <a:endParaRPr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3" name="Imagen 12">
            <a:extLst>
              <a:ext uri="{FF2B5EF4-FFF2-40B4-BE49-F238E27FC236}">
                <a16:creationId xmlns:a16="http://schemas.microsoft.com/office/drawing/2014/main" id="{D10E7FFF-44BF-45C5-89D3-C52877467FB5}"/>
              </a:ext>
            </a:extLst>
          </p:cNvPr>
          <p:cNvPicPr>
            <a:picLocks noChangeAspect="1"/>
          </p:cNvPicPr>
          <p:nvPr/>
        </p:nvPicPr>
        <p:blipFill rotWithShape="1">
          <a:blip r:embed="rId5"/>
          <a:srcRect t="49451" r="80864" b="4646"/>
          <a:stretch/>
        </p:blipFill>
        <p:spPr>
          <a:xfrm>
            <a:off x="7290406" y="4782047"/>
            <a:ext cx="957052" cy="240506"/>
          </a:xfrm>
          <a:prstGeom prst="rect">
            <a:avLst/>
          </a:prstGeom>
        </p:spPr>
      </p:pic>
      <p:sp>
        <p:nvSpPr>
          <p:cNvPr id="32" name="Google Shape;810;p40">
            <a:extLst>
              <a:ext uri="{FF2B5EF4-FFF2-40B4-BE49-F238E27FC236}">
                <a16:creationId xmlns:a16="http://schemas.microsoft.com/office/drawing/2014/main" id="{EF4B0E35-D258-4C9E-84E8-F81A08612251}"/>
              </a:ext>
            </a:extLst>
          </p:cNvPr>
          <p:cNvSpPr txBox="1"/>
          <p:nvPr/>
        </p:nvSpPr>
        <p:spPr>
          <a:xfrm>
            <a:off x="739839" y="3968971"/>
            <a:ext cx="5281803" cy="1660806"/>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Debido a la falta de datos suficientes para entrenar el modelo con todas las clases de marcas-modelo, se decidió inicialmente separar un conjunto de datos para el entrenamiento que pertenece a las marcas Toyota , Chevrolet y el modelo </a:t>
            </a:r>
            <a:r>
              <a:rPr lang="es-MX" sz="11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Onix</a:t>
            </a:r>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p>
          <a:p>
            <a:pPr lvl="0" algn="just"/>
            <a:endPar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Por consiguiente, si se utiliza un modelo que ha sido entrenado específicamente para ciertas marcas, y luego se intenta evaluar este modelo con un conjunto de datos que abarca todas las marcas, se producirá una inconsistencia en la dimensión</a:t>
            </a:r>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15" name="Rectángulo 14">
            <a:extLst>
              <a:ext uri="{FF2B5EF4-FFF2-40B4-BE49-F238E27FC236}">
                <a16:creationId xmlns:a16="http://schemas.microsoft.com/office/drawing/2014/main" id="{A514CBD0-13F2-48D7-928F-AA06AB15E6F9}"/>
              </a:ext>
            </a:extLst>
          </p:cNvPr>
          <p:cNvSpPr/>
          <p:nvPr/>
        </p:nvSpPr>
        <p:spPr>
          <a:xfrm>
            <a:off x="6826433" y="4374103"/>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33" name="Picture 4" descr="Circle - Free arrows icons">
            <a:extLst>
              <a:ext uri="{FF2B5EF4-FFF2-40B4-BE49-F238E27FC236}">
                <a16:creationId xmlns:a16="http://schemas.microsoft.com/office/drawing/2014/main" id="{2122D28D-8D8F-43AC-A0DD-292A9ABAC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158" y="3109863"/>
            <a:ext cx="236551" cy="2328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arning Generic Flat icon">
            <a:extLst>
              <a:ext uri="{FF2B5EF4-FFF2-40B4-BE49-F238E27FC236}">
                <a16:creationId xmlns:a16="http://schemas.microsoft.com/office/drawing/2014/main" id="{D5CE3892-4784-4C2A-BA0F-665197D7B0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343" y="4300194"/>
            <a:ext cx="236551" cy="23655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38E9050-5439-41A3-B1E0-5DF89FC383E5}"/>
              </a:ext>
            </a:extLst>
          </p:cNvPr>
          <p:cNvPicPr>
            <a:picLocks noChangeAspect="1"/>
          </p:cNvPicPr>
          <p:nvPr/>
        </p:nvPicPr>
        <p:blipFill>
          <a:blip r:embed="rId8"/>
          <a:stretch>
            <a:fillRect/>
          </a:stretch>
        </p:blipFill>
        <p:spPr>
          <a:xfrm>
            <a:off x="6738026" y="5459970"/>
            <a:ext cx="3238087" cy="1146753"/>
          </a:xfrm>
          <a:prstGeom prst="rect">
            <a:avLst/>
          </a:prstGeom>
        </p:spPr>
      </p:pic>
      <p:sp>
        <p:nvSpPr>
          <p:cNvPr id="35" name="Rectángulo 34">
            <a:extLst>
              <a:ext uri="{FF2B5EF4-FFF2-40B4-BE49-F238E27FC236}">
                <a16:creationId xmlns:a16="http://schemas.microsoft.com/office/drawing/2014/main" id="{9A1C8B3A-7B3F-4667-98F7-E2D03C269ADD}"/>
              </a:ext>
            </a:extLst>
          </p:cNvPr>
          <p:cNvSpPr/>
          <p:nvPr/>
        </p:nvSpPr>
        <p:spPr>
          <a:xfrm>
            <a:off x="4607974" y="5894846"/>
            <a:ext cx="2076594" cy="276999"/>
          </a:xfrm>
          <a:prstGeom prst="rect">
            <a:avLst/>
          </a:prstGeom>
        </p:spPr>
        <p:txBody>
          <a:bodyPr wrap="none">
            <a:spAutoFit/>
          </a:bodyPr>
          <a:lstStyle/>
          <a:p>
            <a:r>
              <a:rPr lang="es-CO" sz="1200" dirty="0">
                <a:solidFill>
                  <a:schemeClr val="bg1">
                    <a:lumMod val="50000"/>
                  </a:schemeClr>
                </a:solidFill>
              </a:rPr>
              <a:t>MARCAS-MODELO EN TOTAL:</a:t>
            </a:r>
          </a:p>
        </p:txBody>
      </p:sp>
    </p:spTree>
    <p:extLst>
      <p:ext uri="{BB962C8B-B14F-4D97-AF65-F5344CB8AC3E}">
        <p14:creationId xmlns:p14="http://schemas.microsoft.com/office/powerpoint/2010/main" val="3130905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016F609-1611-4C40-B82E-E44486C0202D}"/>
              </a:ext>
            </a:extLst>
          </p:cNvPr>
          <p:cNvSpPr txBox="1"/>
          <p:nvPr/>
        </p:nvSpPr>
        <p:spPr>
          <a:xfrm>
            <a:off x="762412" y="1690688"/>
            <a:ext cx="10515600" cy="830997"/>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Estas representaciones de configuración son específicas para la fuente base utilizada en el modo de segmentación de área de la clase. La función está configurada exclusivamente para el formato de imagen; para otros formatos, consulte la página oficial de </a:t>
            </a:r>
            <a:r>
              <a:rPr lang="es-CO" sz="1600" dirty="0" err="1">
                <a:latin typeface="Times New Roman" panose="02020603050405020304" pitchFamily="18" charset="0"/>
                <a:cs typeface="Times New Roman" panose="02020603050405020304" pitchFamily="18" charset="0"/>
              </a:rPr>
              <a:t>Ultralytics</a:t>
            </a:r>
            <a:r>
              <a:rPr lang="es-CO" sz="1600" dirty="0">
                <a:latin typeface="Times New Roman" panose="02020603050405020304" pitchFamily="18" charset="0"/>
                <a:cs typeface="Times New Roman" panose="02020603050405020304" pitchFamily="18" charset="0"/>
              </a:rPr>
              <a:t>.</a:t>
            </a:r>
          </a:p>
        </p:txBody>
      </p:sp>
      <p:pic>
        <p:nvPicPr>
          <p:cNvPr id="3" name="Imagen 2">
            <a:extLst>
              <a:ext uri="{FF2B5EF4-FFF2-40B4-BE49-F238E27FC236}">
                <a16:creationId xmlns:a16="http://schemas.microsoft.com/office/drawing/2014/main" id="{FE934AD1-1048-4F2F-874E-6CA98FDA204B}"/>
              </a:ext>
            </a:extLst>
          </p:cNvPr>
          <p:cNvPicPr>
            <a:picLocks noChangeAspect="1"/>
          </p:cNvPicPr>
          <p:nvPr/>
        </p:nvPicPr>
        <p:blipFill>
          <a:blip r:embed="rId2"/>
          <a:stretch>
            <a:fillRect/>
          </a:stretch>
        </p:blipFill>
        <p:spPr>
          <a:xfrm>
            <a:off x="806414" y="2787257"/>
            <a:ext cx="5391033" cy="2738915"/>
          </a:xfrm>
          <a:prstGeom prst="rect">
            <a:avLst/>
          </a:prstGeom>
        </p:spPr>
      </p:pic>
      <p:pic>
        <p:nvPicPr>
          <p:cNvPr id="4" name="Imagen 3">
            <a:extLst>
              <a:ext uri="{FF2B5EF4-FFF2-40B4-BE49-F238E27FC236}">
                <a16:creationId xmlns:a16="http://schemas.microsoft.com/office/drawing/2014/main" id="{F5008128-2A05-4FA4-892E-EC9B6DA2EB4C}"/>
              </a:ext>
            </a:extLst>
          </p:cNvPr>
          <p:cNvPicPr>
            <a:picLocks noChangeAspect="1"/>
          </p:cNvPicPr>
          <p:nvPr/>
        </p:nvPicPr>
        <p:blipFill>
          <a:blip r:embed="rId3"/>
          <a:stretch>
            <a:fillRect/>
          </a:stretch>
        </p:blipFill>
        <p:spPr>
          <a:xfrm>
            <a:off x="6951542" y="3163594"/>
            <a:ext cx="1786187" cy="1986240"/>
          </a:xfrm>
          <a:prstGeom prst="rect">
            <a:avLst/>
          </a:prstGeom>
        </p:spPr>
      </p:pic>
      <p:pic>
        <p:nvPicPr>
          <p:cNvPr id="5" name="Imagen 4">
            <a:extLst>
              <a:ext uri="{FF2B5EF4-FFF2-40B4-BE49-F238E27FC236}">
                <a16:creationId xmlns:a16="http://schemas.microsoft.com/office/drawing/2014/main" id="{5604DC95-6481-4055-80CA-870D796FEB32}"/>
              </a:ext>
            </a:extLst>
          </p:cNvPr>
          <p:cNvPicPr>
            <a:picLocks noChangeAspect="1"/>
          </p:cNvPicPr>
          <p:nvPr/>
        </p:nvPicPr>
        <p:blipFill>
          <a:blip r:embed="rId4"/>
          <a:stretch>
            <a:fillRect/>
          </a:stretch>
        </p:blipFill>
        <p:spPr>
          <a:xfrm>
            <a:off x="9491825" y="3049001"/>
            <a:ext cx="1786187" cy="2215426"/>
          </a:xfrm>
          <a:prstGeom prst="rect">
            <a:avLst/>
          </a:prstGeom>
        </p:spPr>
      </p:pic>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1" name="Título 1">
            <a:extLst>
              <a:ext uri="{FF2B5EF4-FFF2-40B4-BE49-F238E27FC236}">
                <a16:creationId xmlns:a16="http://schemas.microsoft.com/office/drawing/2014/main" id="{8F32DC62-E8B0-48A7-B89A-615DE765E5C3}"/>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Predicción</a:t>
            </a:r>
          </a:p>
        </p:txBody>
      </p:sp>
    </p:spTree>
    <p:extLst>
      <p:ext uri="{BB962C8B-B14F-4D97-AF65-F5344CB8AC3E}">
        <p14:creationId xmlns:p14="http://schemas.microsoft.com/office/powerpoint/2010/main" val="132129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0546FAE-8692-4E7B-BF8B-A658C204011C}"/>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 para el modelo Marcas:</a:t>
            </a:r>
          </a:p>
        </p:txBody>
      </p:sp>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A8E7B6D-66FC-4304-AC58-130A308D62B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 name="Imagen 2">
            <a:extLst>
              <a:ext uri="{FF2B5EF4-FFF2-40B4-BE49-F238E27FC236}">
                <a16:creationId xmlns:a16="http://schemas.microsoft.com/office/drawing/2014/main" id="{3389A545-66A1-469B-BA46-01FD7EBC7480}"/>
              </a:ext>
            </a:extLst>
          </p:cNvPr>
          <p:cNvPicPr>
            <a:picLocks noChangeAspect="1"/>
          </p:cNvPicPr>
          <p:nvPr/>
        </p:nvPicPr>
        <p:blipFill>
          <a:blip r:embed="rId3"/>
          <a:stretch>
            <a:fillRect/>
          </a:stretch>
        </p:blipFill>
        <p:spPr>
          <a:xfrm>
            <a:off x="669627" y="4929847"/>
            <a:ext cx="5571511" cy="1265761"/>
          </a:xfrm>
          <a:prstGeom prst="rect">
            <a:avLst/>
          </a:prstGeom>
        </p:spPr>
      </p:pic>
      <p:pic>
        <p:nvPicPr>
          <p:cNvPr id="16" name="Imagen 15">
            <a:extLst>
              <a:ext uri="{FF2B5EF4-FFF2-40B4-BE49-F238E27FC236}">
                <a16:creationId xmlns:a16="http://schemas.microsoft.com/office/drawing/2014/main" id="{8AE4AAD3-93DE-46A8-96DE-3D586CC87FD9}"/>
              </a:ext>
            </a:extLst>
          </p:cNvPr>
          <p:cNvPicPr>
            <a:picLocks noChangeAspect="1"/>
          </p:cNvPicPr>
          <p:nvPr/>
        </p:nvPicPr>
        <p:blipFill>
          <a:blip r:embed="rId4"/>
          <a:stretch>
            <a:fillRect/>
          </a:stretch>
        </p:blipFill>
        <p:spPr>
          <a:xfrm>
            <a:off x="6727232" y="4250663"/>
            <a:ext cx="1254665" cy="191796"/>
          </a:xfrm>
          <a:prstGeom prst="rect">
            <a:avLst/>
          </a:prstGeom>
        </p:spPr>
      </p:pic>
      <p:cxnSp>
        <p:nvCxnSpPr>
          <p:cNvPr id="17" name="Google Shape;814;p40">
            <a:extLst>
              <a:ext uri="{FF2B5EF4-FFF2-40B4-BE49-F238E27FC236}">
                <a16:creationId xmlns:a16="http://schemas.microsoft.com/office/drawing/2014/main" id="{D5A77339-C09A-4144-9CE6-C6BAF5B8D7FF}"/>
              </a:ext>
            </a:extLst>
          </p:cNvPr>
          <p:cNvCxnSpPr>
            <a:cxnSpLocks/>
          </p:cNvCxnSpPr>
          <p:nvPr/>
        </p:nvCxnSpPr>
        <p:spPr>
          <a:xfrm>
            <a:off x="3455383" y="4484826"/>
            <a:ext cx="3" cy="297291"/>
          </a:xfrm>
          <a:prstGeom prst="straightConnector1">
            <a:avLst/>
          </a:prstGeom>
          <a:noFill/>
          <a:ln w="9525" cap="flat" cmpd="sng">
            <a:solidFill>
              <a:schemeClr val="dk1"/>
            </a:solidFill>
            <a:prstDash val="solid"/>
            <a:round/>
            <a:headEnd type="none" w="med" len="med"/>
            <a:tailEnd type="diamond" w="med" len="med"/>
          </a:ln>
        </p:spPr>
      </p:cxnSp>
      <p:pic>
        <p:nvPicPr>
          <p:cNvPr id="18" name="Imagen 17">
            <a:extLst>
              <a:ext uri="{FF2B5EF4-FFF2-40B4-BE49-F238E27FC236}">
                <a16:creationId xmlns:a16="http://schemas.microsoft.com/office/drawing/2014/main" id="{FA7EC197-E5F9-4A30-83D6-5FD90677CEDB}"/>
              </a:ext>
            </a:extLst>
          </p:cNvPr>
          <p:cNvPicPr>
            <a:picLocks noChangeAspect="1"/>
          </p:cNvPicPr>
          <p:nvPr/>
        </p:nvPicPr>
        <p:blipFill>
          <a:blip r:embed="rId5"/>
          <a:stretch>
            <a:fillRect/>
          </a:stretch>
        </p:blipFill>
        <p:spPr>
          <a:xfrm>
            <a:off x="7595523" y="2433712"/>
            <a:ext cx="4398711" cy="738661"/>
          </a:xfrm>
          <a:prstGeom prst="rect">
            <a:avLst/>
          </a:prstGeom>
        </p:spPr>
      </p:pic>
      <p:pic>
        <p:nvPicPr>
          <p:cNvPr id="20" name="Imagen 19">
            <a:extLst>
              <a:ext uri="{FF2B5EF4-FFF2-40B4-BE49-F238E27FC236}">
                <a16:creationId xmlns:a16="http://schemas.microsoft.com/office/drawing/2014/main" id="{D739C0F0-4783-4E2F-A578-7874D3CC04E0}"/>
              </a:ext>
            </a:extLst>
          </p:cNvPr>
          <p:cNvPicPr>
            <a:picLocks noChangeAspect="1"/>
          </p:cNvPicPr>
          <p:nvPr/>
        </p:nvPicPr>
        <p:blipFill>
          <a:blip r:embed="rId6"/>
          <a:stretch>
            <a:fillRect/>
          </a:stretch>
        </p:blipFill>
        <p:spPr>
          <a:xfrm>
            <a:off x="10651022" y="1573580"/>
            <a:ext cx="1343212" cy="219106"/>
          </a:xfrm>
          <a:prstGeom prst="rect">
            <a:avLst/>
          </a:prstGeom>
        </p:spPr>
      </p:pic>
      <p:pic>
        <p:nvPicPr>
          <p:cNvPr id="2" name="Imagen 1">
            <a:extLst>
              <a:ext uri="{FF2B5EF4-FFF2-40B4-BE49-F238E27FC236}">
                <a16:creationId xmlns:a16="http://schemas.microsoft.com/office/drawing/2014/main" id="{76E4B84D-D16C-4539-9512-523F393535DB}"/>
              </a:ext>
            </a:extLst>
          </p:cNvPr>
          <p:cNvPicPr>
            <a:picLocks noChangeAspect="1"/>
          </p:cNvPicPr>
          <p:nvPr/>
        </p:nvPicPr>
        <p:blipFill>
          <a:blip r:embed="rId7"/>
          <a:stretch>
            <a:fillRect/>
          </a:stretch>
        </p:blipFill>
        <p:spPr>
          <a:xfrm>
            <a:off x="669632" y="1215491"/>
            <a:ext cx="5571511" cy="2785756"/>
          </a:xfrm>
          <a:prstGeom prst="rect">
            <a:avLst/>
          </a:prstGeom>
        </p:spPr>
      </p:pic>
      <p:pic>
        <p:nvPicPr>
          <p:cNvPr id="11" name="Imagen 10">
            <a:extLst>
              <a:ext uri="{FF2B5EF4-FFF2-40B4-BE49-F238E27FC236}">
                <a16:creationId xmlns:a16="http://schemas.microsoft.com/office/drawing/2014/main" id="{C487B9FB-4C0F-4EE0-82F7-25D6DD8F7775}"/>
              </a:ext>
            </a:extLst>
          </p:cNvPr>
          <p:cNvPicPr>
            <a:picLocks noChangeAspect="1"/>
          </p:cNvPicPr>
          <p:nvPr/>
        </p:nvPicPr>
        <p:blipFill>
          <a:blip r:embed="rId8"/>
          <a:stretch>
            <a:fillRect/>
          </a:stretch>
        </p:blipFill>
        <p:spPr>
          <a:xfrm>
            <a:off x="669655" y="4127780"/>
            <a:ext cx="5571487" cy="406438"/>
          </a:xfrm>
          <a:prstGeom prst="rect">
            <a:avLst/>
          </a:prstGeom>
        </p:spPr>
      </p:pic>
      <p:pic>
        <p:nvPicPr>
          <p:cNvPr id="22" name="Imagen 21">
            <a:extLst>
              <a:ext uri="{FF2B5EF4-FFF2-40B4-BE49-F238E27FC236}">
                <a16:creationId xmlns:a16="http://schemas.microsoft.com/office/drawing/2014/main" id="{811341FB-3374-4FCC-8DC9-CFFAB7A490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96286" flipV="1">
            <a:off x="5941632" y="4505576"/>
            <a:ext cx="1269812" cy="665023"/>
          </a:xfrm>
          <a:prstGeom prst="rect">
            <a:avLst/>
          </a:prstGeom>
        </p:spPr>
      </p:pic>
      <p:cxnSp>
        <p:nvCxnSpPr>
          <p:cNvPr id="23" name="Google Shape;813;p40">
            <a:extLst>
              <a:ext uri="{FF2B5EF4-FFF2-40B4-BE49-F238E27FC236}">
                <a16:creationId xmlns:a16="http://schemas.microsoft.com/office/drawing/2014/main" id="{85A42923-25B2-43ED-8C01-185E20F826F6}"/>
              </a:ext>
            </a:extLst>
          </p:cNvPr>
          <p:cNvCxnSpPr/>
          <p:nvPr/>
        </p:nvCxnSpPr>
        <p:spPr>
          <a:xfrm>
            <a:off x="6241138" y="4346561"/>
            <a:ext cx="335400" cy="0"/>
          </a:xfrm>
          <a:prstGeom prst="straightConnector1">
            <a:avLst/>
          </a:prstGeom>
          <a:noFill/>
          <a:ln w="9525" cap="flat" cmpd="sng">
            <a:solidFill>
              <a:schemeClr val="dk1"/>
            </a:solidFill>
            <a:prstDash val="solid"/>
            <a:round/>
            <a:headEnd type="none" w="med" len="med"/>
            <a:tailEnd type="diamond" w="med" len="med"/>
          </a:ln>
        </p:spPr>
      </p:cxnSp>
      <p:sp>
        <p:nvSpPr>
          <p:cNvPr id="15" name="Rectángulo 14">
            <a:extLst>
              <a:ext uri="{FF2B5EF4-FFF2-40B4-BE49-F238E27FC236}">
                <a16:creationId xmlns:a16="http://schemas.microsoft.com/office/drawing/2014/main" id="{18C68AFD-37B8-428D-BF5D-1807654B106C}"/>
              </a:ext>
            </a:extLst>
          </p:cNvPr>
          <p:cNvSpPr/>
          <p:nvPr/>
        </p:nvSpPr>
        <p:spPr>
          <a:xfrm>
            <a:off x="7230023" y="4182899"/>
            <a:ext cx="776714" cy="28565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cxnSp>
        <p:nvCxnSpPr>
          <p:cNvPr id="24" name="Google Shape;813;p40">
            <a:extLst>
              <a:ext uri="{FF2B5EF4-FFF2-40B4-BE49-F238E27FC236}">
                <a16:creationId xmlns:a16="http://schemas.microsoft.com/office/drawing/2014/main" id="{6DF0D959-927B-4407-89E9-691F8C40525A}"/>
              </a:ext>
            </a:extLst>
          </p:cNvPr>
          <p:cNvCxnSpPr/>
          <p:nvPr/>
        </p:nvCxnSpPr>
        <p:spPr>
          <a:xfrm>
            <a:off x="8006737" y="4353018"/>
            <a:ext cx="335400" cy="0"/>
          </a:xfrm>
          <a:prstGeom prst="straightConnector1">
            <a:avLst/>
          </a:prstGeom>
          <a:noFill/>
          <a:ln w="9525" cap="flat" cmpd="sng">
            <a:solidFill>
              <a:schemeClr val="dk1"/>
            </a:solidFill>
            <a:prstDash val="solid"/>
            <a:round/>
            <a:headEnd type="none" w="med" len="med"/>
            <a:tailEnd type="diamond" w="med" len="med"/>
          </a:ln>
        </p:spPr>
      </p:cxnSp>
      <p:sp>
        <p:nvSpPr>
          <p:cNvPr id="25" name="CuadroTexto 24">
            <a:extLst>
              <a:ext uri="{FF2B5EF4-FFF2-40B4-BE49-F238E27FC236}">
                <a16:creationId xmlns:a16="http://schemas.microsoft.com/office/drawing/2014/main" id="{D8177C50-AE0D-4E72-A529-982C443CC75F}"/>
              </a:ext>
            </a:extLst>
          </p:cNvPr>
          <p:cNvSpPr txBox="1"/>
          <p:nvPr/>
        </p:nvSpPr>
        <p:spPr>
          <a:xfrm>
            <a:off x="8390980" y="3991504"/>
            <a:ext cx="3452987" cy="954107"/>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Identificación del id para las clases a evaluar.</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30: Toyota</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5: Chevrolet</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11: </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onix</a:t>
            </a:r>
            <a:endPar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cxnSp>
        <p:nvCxnSpPr>
          <p:cNvPr id="26" name="Google Shape;813;p40">
            <a:extLst>
              <a:ext uri="{FF2B5EF4-FFF2-40B4-BE49-F238E27FC236}">
                <a16:creationId xmlns:a16="http://schemas.microsoft.com/office/drawing/2014/main" id="{1737CC80-99FA-43E1-9CE7-BD834B086F8B}"/>
              </a:ext>
            </a:extLst>
          </p:cNvPr>
          <p:cNvCxnSpPr/>
          <p:nvPr/>
        </p:nvCxnSpPr>
        <p:spPr>
          <a:xfrm>
            <a:off x="6241138" y="1678715"/>
            <a:ext cx="335400" cy="0"/>
          </a:xfrm>
          <a:prstGeom prst="straightConnector1">
            <a:avLst/>
          </a:prstGeom>
          <a:noFill/>
          <a:ln w="9525" cap="flat" cmpd="sng">
            <a:solidFill>
              <a:schemeClr val="dk1"/>
            </a:solidFill>
            <a:prstDash val="solid"/>
            <a:round/>
            <a:headEnd type="none" w="med" len="med"/>
            <a:tailEnd type="diamond" w="med" len="med"/>
          </a:ln>
        </p:spPr>
      </p:cxnSp>
      <p:sp>
        <p:nvSpPr>
          <p:cNvPr id="27" name="CuadroTexto 26">
            <a:extLst>
              <a:ext uri="{FF2B5EF4-FFF2-40B4-BE49-F238E27FC236}">
                <a16:creationId xmlns:a16="http://schemas.microsoft.com/office/drawing/2014/main" id="{087214C3-D127-40D5-988C-67D3C781806F}"/>
              </a:ext>
            </a:extLst>
          </p:cNvPr>
          <p:cNvSpPr txBox="1"/>
          <p:nvPr/>
        </p:nvSpPr>
        <p:spPr>
          <a:xfrm>
            <a:off x="6658830" y="1427323"/>
            <a:ext cx="3452987" cy="738664"/>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Tenga en cuenta que se está utilizando el conjunto de datos para la evaluación de las marcas Chevrolet y Toyota.</a:t>
            </a:r>
          </a:p>
        </p:txBody>
      </p:sp>
      <p:cxnSp>
        <p:nvCxnSpPr>
          <p:cNvPr id="19" name="Google Shape;813;p40">
            <a:extLst>
              <a:ext uri="{FF2B5EF4-FFF2-40B4-BE49-F238E27FC236}">
                <a16:creationId xmlns:a16="http://schemas.microsoft.com/office/drawing/2014/main" id="{B82AC357-CF5D-4B6E-8FDB-0C63A65AF533}"/>
              </a:ext>
            </a:extLst>
          </p:cNvPr>
          <p:cNvCxnSpPr/>
          <p:nvPr/>
        </p:nvCxnSpPr>
        <p:spPr>
          <a:xfrm>
            <a:off x="10152515" y="1655251"/>
            <a:ext cx="335400" cy="0"/>
          </a:xfrm>
          <a:prstGeom prst="straightConnector1">
            <a:avLst/>
          </a:prstGeom>
          <a:noFill/>
          <a:ln w="9525" cap="flat" cmpd="sng">
            <a:solidFill>
              <a:schemeClr val="dk1"/>
            </a:solidFill>
            <a:prstDash val="solid"/>
            <a:round/>
            <a:headEnd type="none" w="med" len="med"/>
            <a:tailEnd type="diamond" w="med" len="med"/>
          </a:ln>
        </p:spPr>
      </p:cxnSp>
      <p:pic>
        <p:nvPicPr>
          <p:cNvPr id="21" name="Imagen 20">
            <a:extLst>
              <a:ext uri="{FF2B5EF4-FFF2-40B4-BE49-F238E27FC236}">
                <a16:creationId xmlns:a16="http://schemas.microsoft.com/office/drawing/2014/main" id="{6D07035D-C156-42EE-B54E-F70E16182D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059830">
            <a:off x="10667159" y="1833972"/>
            <a:ext cx="710304" cy="339348"/>
          </a:xfrm>
          <a:prstGeom prst="rect">
            <a:avLst/>
          </a:prstGeom>
        </p:spPr>
      </p:pic>
      <p:sp>
        <p:nvSpPr>
          <p:cNvPr id="4" name="Rectángulo 3">
            <a:extLst>
              <a:ext uri="{FF2B5EF4-FFF2-40B4-BE49-F238E27FC236}">
                <a16:creationId xmlns:a16="http://schemas.microsoft.com/office/drawing/2014/main" id="{873F30F4-947C-4087-B89B-97A0D59D1C72}"/>
              </a:ext>
            </a:extLst>
          </p:cNvPr>
          <p:cNvSpPr/>
          <p:nvPr/>
        </p:nvSpPr>
        <p:spPr>
          <a:xfrm>
            <a:off x="988328" y="1650383"/>
            <a:ext cx="773237" cy="209121"/>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9" name="CuadroTexto 28">
            <a:extLst>
              <a:ext uri="{FF2B5EF4-FFF2-40B4-BE49-F238E27FC236}">
                <a16:creationId xmlns:a16="http://schemas.microsoft.com/office/drawing/2014/main" id="{DBC3802B-5981-4225-82B0-93C66C21006D}"/>
              </a:ext>
            </a:extLst>
          </p:cNvPr>
          <p:cNvSpPr txBox="1"/>
          <p:nvPr/>
        </p:nvSpPr>
        <p:spPr>
          <a:xfrm>
            <a:off x="6658830" y="5108131"/>
            <a:ext cx="5294706" cy="954107"/>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Si desea predecir otras marcas y/o modelos, debe incluir el identificador correspondiente en la lista [&lt;</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id_marca</a:t>
            </a:r>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&gt;]. Sin embargo, si su intención es utilizar todas las clases disponibles, deberá asignar al valor del parámetro el número total de marcas, representado por (</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nc</a:t>
            </a:r>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p>
        </p:txBody>
      </p:sp>
      <p:pic>
        <p:nvPicPr>
          <p:cNvPr id="30" name="Imagen 29">
            <a:extLst>
              <a:ext uri="{FF2B5EF4-FFF2-40B4-BE49-F238E27FC236}">
                <a16:creationId xmlns:a16="http://schemas.microsoft.com/office/drawing/2014/main" id="{192910E6-78F8-476F-963B-6E1BB0725BDF}"/>
              </a:ext>
            </a:extLst>
          </p:cNvPr>
          <p:cNvPicPr>
            <a:picLocks noChangeAspect="1"/>
          </p:cNvPicPr>
          <p:nvPr/>
        </p:nvPicPr>
        <p:blipFill rotWithShape="1">
          <a:blip r:embed="rId5"/>
          <a:srcRect r="84738" b="67957"/>
          <a:stretch/>
        </p:blipFill>
        <p:spPr>
          <a:xfrm>
            <a:off x="8049656" y="6242270"/>
            <a:ext cx="671334" cy="236688"/>
          </a:xfrm>
          <a:prstGeom prst="rect">
            <a:avLst/>
          </a:prstGeom>
        </p:spPr>
      </p:pic>
      <p:pic>
        <p:nvPicPr>
          <p:cNvPr id="8" name="Imagen 7">
            <a:extLst>
              <a:ext uri="{FF2B5EF4-FFF2-40B4-BE49-F238E27FC236}">
                <a16:creationId xmlns:a16="http://schemas.microsoft.com/office/drawing/2014/main" id="{AADFC6E8-11D6-46E3-A696-A5D3C3685F82}"/>
              </a:ext>
            </a:extLst>
          </p:cNvPr>
          <p:cNvPicPr>
            <a:picLocks noChangeAspect="1"/>
          </p:cNvPicPr>
          <p:nvPr/>
        </p:nvPicPr>
        <p:blipFill>
          <a:blip r:embed="rId10"/>
          <a:stretch>
            <a:fillRect/>
          </a:stretch>
        </p:blipFill>
        <p:spPr>
          <a:xfrm>
            <a:off x="9434266" y="6242270"/>
            <a:ext cx="885949" cy="228632"/>
          </a:xfrm>
          <a:prstGeom prst="rect">
            <a:avLst/>
          </a:prstGeom>
        </p:spPr>
      </p:pic>
      <p:pic>
        <p:nvPicPr>
          <p:cNvPr id="31" name="Picture 2" descr=" ">
            <a:extLst>
              <a:ext uri="{FF2B5EF4-FFF2-40B4-BE49-F238E27FC236}">
                <a16:creationId xmlns:a16="http://schemas.microsoft.com/office/drawing/2014/main" id="{C227A44A-BAD2-40BF-8151-F7A6446C7C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8313" y="6224838"/>
            <a:ext cx="278629" cy="27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412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59E52FD-86CB-409D-85FF-CCAAE94C0E7D}"/>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SRCV3</a:t>
            </a:r>
          </a:p>
        </p:txBody>
      </p:sp>
      <p:sp>
        <p:nvSpPr>
          <p:cNvPr id="3" name="CuadroTexto 2">
            <a:extLst>
              <a:ext uri="{FF2B5EF4-FFF2-40B4-BE49-F238E27FC236}">
                <a16:creationId xmlns:a16="http://schemas.microsoft.com/office/drawing/2014/main" id="{EDF9077F-E280-42F8-849A-25A1D86693AB}"/>
              </a:ext>
            </a:extLst>
          </p:cNvPr>
          <p:cNvSpPr txBox="1"/>
          <p:nvPr/>
        </p:nvSpPr>
        <p:spPr>
          <a:xfrm>
            <a:off x="2863476" y="4933174"/>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FB849176-2771-490B-B1B1-FF38019EE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180" y="5124706"/>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693EC75-7012-4F6D-8695-95518A16996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294067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5C1884-A3EC-487E-B25B-7847B2346F31}"/>
              </a:ext>
            </a:extLst>
          </p:cNvPr>
          <p:cNvPicPr>
            <a:picLocks noChangeAspect="1"/>
          </p:cNvPicPr>
          <p:nvPr/>
        </p:nvPicPr>
        <p:blipFill>
          <a:blip r:embed="rId2"/>
          <a:stretch>
            <a:fillRect/>
          </a:stretch>
        </p:blipFill>
        <p:spPr>
          <a:xfrm>
            <a:off x="583570" y="1331337"/>
            <a:ext cx="4283733" cy="2479591"/>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164594BF-AD09-42CB-AB08-4A5EB934D979}"/>
              </a:ext>
            </a:extLst>
          </p:cNvPr>
          <p:cNvPicPr>
            <a:picLocks noChangeAspect="1"/>
          </p:cNvPicPr>
          <p:nvPr/>
        </p:nvPicPr>
        <p:blipFill>
          <a:blip r:embed="rId4"/>
          <a:stretch>
            <a:fillRect/>
          </a:stretch>
        </p:blipFill>
        <p:spPr>
          <a:xfrm>
            <a:off x="10412732" y="2472270"/>
            <a:ext cx="1105054" cy="409632"/>
          </a:xfrm>
          <a:prstGeom prst="rect">
            <a:avLst/>
          </a:prstGeom>
        </p:spPr>
      </p:pic>
      <p:sp>
        <p:nvSpPr>
          <p:cNvPr id="15" name="CuadroTexto 14">
            <a:extLst>
              <a:ext uri="{FF2B5EF4-FFF2-40B4-BE49-F238E27FC236}">
                <a16:creationId xmlns:a16="http://schemas.microsoft.com/office/drawing/2014/main" id="{EAF6FE1B-2372-481B-BFAA-D6546C5901BB}"/>
              </a:ext>
            </a:extLst>
          </p:cNvPr>
          <p:cNvSpPr txBox="1"/>
          <p:nvPr/>
        </p:nvSpPr>
        <p:spPr>
          <a:xfrm>
            <a:off x="5148320" y="2449820"/>
            <a:ext cx="47997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Proporcione las imágenes que utilizará el modo de predicción en la carpeta "../../</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proyecto_yolo</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src</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assets</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cxnSp>
        <p:nvCxnSpPr>
          <p:cNvPr id="10" name="Google Shape;813;p40">
            <a:extLst>
              <a:ext uri="{FF2B5EF4-FFF2-40B4-BE49-F238E27FC236}">
                <a16:creationId xmlns:a16="http://schemas.microsoft.com/office/drawing/2014/main" id="{2950B8BF-6E65-4FEC-BCAE-6906CA4320AE}"/>
              </a:ext>
            </a:extLst>
          </p:cNvPr>
          <p:cNvCxnSpPr/>
          <p:nvPr/>
        </p:nvCxnSpPr>
        <p:spPr>
          <a:xfrm>
            <a:off x="9910863" y="2688799"/>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3" name="Google Shape;813;p40">
            <a:extLst>
              <a:ext uri="{FF2B5EF4-FFF2-40B4-BE49-F238E27FC236}">
                <a16:creationId xmlns:a16="http://schemas.microsoft.com/office/drawing/2014/main" id="{6EE7C6B6-4471-403E-96DA-7277296132A0}"/>
              </a:ext>
            </a:extLst>
          </p:cNvPr>
          <p:cNvCxnSpPr/>
          <p:nvPr/>
        </p:nvCxnSpPr>
        <p:spPr>
          <a:xfrm>
            <a:off x="4775731" y="2677086"/>
            <a:ext cx="335400" cy="0"/>
          </a:xfrm>
          <a:prstGeom prst="straightConnector1">
            <a:avLst/>
          </a:prstGeom>
          <a:noFill/>
          <a:ln w="9525" cap="flat" cmpd="sng">
            <a:solidFill>
              <a:schemeClr val="dk1"/>
            </a:solidFill>
            <a:prstDash val="solid"/>
            <a:round/>
            <a:headEnd type="none" w="med" len="med"/>
            <a:tailEnd type="diamond" w="med" len="med"/>
          </a:ln>
        </p:spPr>
      </p:cxnSp>
      <p:pic>
        <p:nvPicPr>
          <p:cNvPr id="16" name="Imagen 15">
            <a:extLst>
              <a:ext uri="{FF2B5EF4-FFF2-40B4-BE49-F238E27FC236}">
                <a16:creationId xmlns:a16="http://schemas.microsoft.com/office/drawing/2014/main" id="{B0B08A2B-7E56-4517-A1A7-A831467D9201}"/>
              </a:ext>
            </a:extLst>
          </p:cNvPr>
          <p:cNvPicPr>
            <a:picLocks noChangeAspect="1"/>
          </p:cNvPicPr>
          <p:nvPr/>
        </p:nvPicPr>
        <p:blipFill>
          <a:blip r:embed="rId5"/>
          <a:stretch>
            <a:fillRect/>
          </a:stretch>
        </p:blipFill>
        <p:spPr>
          <a:xfrm>
            <a:off x="583570" y="4952922"/>
            <a:ext cx="6965461" cy="989297"/>
          </a:xfrm>
          <a:prstGeom prst="rect">
            <a:avLst/>
          </a:prstGeom>
        </p:spPr>
      </p:pic>
      <p:pic>
        <p:nvPicPr>
          <p:cNvPr id="17" name="Imagen 16">
            <a:extLst>
              <a:ext uri="{FF2B5EF4-FFF2-40B4-BE49-F238E27FC236}">
                <a16:creationId xmlns:a16="http://schemas.microsoft.com/office/drawing/2014/main" id="{386890AA-CCAA-4BDE-822D-C5FDA09683F9}"/>
              </a:ext>
            </a:extLst>
          </p:cNvPr>
          <p:cNvPicPr>
            <a:picLocks noChangeAspect="1"/>
          </p:cNvPicPr>
          <p:nvPr/>
        </p:nvPicPr>
        <p:blipFill>
          <a:blip r:embed="rId6"/>
          <a:stretch>
            <a:fillRect/>
          </a:stretch>
        </p:blipFill>
        <p:spPr>
          <a:xfrm>
            <a:off x="583570" y="3920998"/>
            <a:ext cx="6012279" cy="371774"/>
          </a:xfrm>
          <a:prstGeom prst="rect">
            <a:avLst/>
          </a:prstGeom>
        </p:spPr>
      </p:pic>
      <p:pic>
        <p:nvPicPr>
          <p:cNvPr id="18" name="Imagen 17">
            <a:extLst>
              <a:ext uri="{FF2B5EF4-FFF2-40B4-BE49-F238E27FC236}">
                <a16:creationId xmlns:a16="http://schemas.microsoft.com/office/drawing/2014/main" id="{07403E8C-CEA7-484D-ADA4-8D976FB2D1C0}"/>
              </a:ext>
            </a:extLst>
          </p:cNvPr>
          <p:cNvPicPr>
            <a:picLocks noChangeAspect="1"/>
          </p:cNvPicPr>
          <p:nvPr/>
        </p:nvPicPr>
        <p:blipFill>
          <a:blip r:embed="rId7"/>
          <a:stretch>
            <a:fillRect/>
          </a:stretch>
        </p:blipFill>
        <p:spPr>
          <a:xfrm>
            <a:off x="7644945" y="4295708"/>
            <a:ext cx="828791" cy="371527"/>
          </a:xfrm>
          <a:prstGeom prst="rect">
            <a:avLst/>
          </a:prstGeom>
        </p:spPr>
      </p:pic>
      <p:pic>
        <p:nvPicPr>
          <p:cNvPr id="19" name="Imagen 18">
            <a:extLst>
              <a:ext uri="{FF2B5EF4-FFF2-40B4-BE49-F238E27FC236}">
                <a16:creationId xmlns:a16="http://schemas.microsoft.com/office/drawing/2014/main" id="{C035117B-5C73-4C39-ACF4-F1BAD5A3B6F5}"/>
              </a:ext>
            </a:extLst>
          </p:cNvPr>
          <p:cNvPicPr>
            <a:picLocks noChangeAspect="1"/>
          </p:cNvPicPr>
          <p:nvPr/>
        </p:nvPicPr>
        <p:blipFill>
          <a:blip r:embed="rId8"/>
          <a:stretch>
            <a:fillRect/>
          </a:stretch>
        </p:blipFill>
        <p:spPr>
          <a:xfrm>
            <a:off x="7607756" y="3575959"/>
            <a:ext cx="903170" cy="285813"/>
          </a:xfrm>
          <a:prstGeom prst="rect">
            <a:avLst/>
          </a:prstGeom>
        </p:spPr>
      </p:pic>
      <p:cxnSp>
        <p:nvCxnSpPr>
          <p:cNvPr id="21" name="Google Shape;123;p17">
            <a:extLst>
              <a:ext uri="{FF2B5EF4-FFF2-40B4-BE49-F238E27FC236}">
                <a16:creationId xmlns:a16="http://schemas.microsoft.com/office/drawing/2014/main" id="{1568F8A3-A532-4B92-A4CC-3987E83A93BC}"/>
              </a:ext>
            </a:extLst>
          </p:cNvPr>
          <p:cNvCxnSpPr/>
          <p:nvPr/>
        </p:nvCxnSpPr>
        <p:spPr>
          <a:xfrm rot="10800000" flipH="1">
            <a:off x="6595849" y="3726672"/>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2" name="Google Shape;124;p17">
            <a:extLst>
              <a:ext uri="{FF2B5EF4-FFF2-40B4-BE49-F238E27FC236}">
                <a16:creationId xmlns:a16="http://schemas.microsoft.com/office/drawing/2014/main" id="{7290EE09-92F4-4537-B184-78ED1323AAB1}"/>
              </a:ext>
            </a:extLst>
          </p:cNvPr>
          <p:cNvCxnSpPr/>
          <p:nvPr/>
        </p:nvCxnSpPr>
        <p:spPr>
          <a:xfrm>
            <a:off x="6595849" y="4104072"/>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 name="Rectángulo 2">
            <a:extLst>
              <a:ext uri="{FF2B5EF4-FFF2-40B4-BE49-F238E27FC236}">
                <a16:creationId xmlns:a16="http://schemas.microsoft.com/office/drawing/2014/main" id="{E8A1873D-70A5-421B-88D2-646BF5867F15}"/>
              </a:ext>
            </a:extLst>
          </p:cNvPr>
          <p:cNvSpPr/>
          <p:nvPr/>
        </p:nvSpPr>
        <p:spPr>
          <a:xfrm>
            <a:off x="5864367" y="5427422"/>
            <a:ext cx="564778" cy="2076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Imagen 22">
            <a:extLst>
              <a:ext uri="{FF2B5EF4-FFF2-40B4-BE49-F238E27FC236}">
                <a16:creationId xmlns:a16="http://schemas.microsoft.com/office/drawing/2014/main" id="{5C33DFEE-C902-4813-8F91-1B494718B2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96286" flipV="1">
            <a:off x="6486111" y="4775132"/>
            <a:ext cx="1269812" cy="665023"/>
          </a:xfrm>
          <a:prstGeom prst="rect">
            <a:avLst/>
          </a:prstGeom>
        </p:spPr>
      </p:pic>
      <p:sp>
        <p:nvSpPr>
          <p:cNvPr id="25" name="CuadroTexto 24">
            <a:extLst>
              <a:ext uri="{FF2B5EF4-FFF2-40B4-BE49-F238E27FC236}">
                <a16:creationId xmlns:a16="http://schemas.microsoft.com/office/drawing/2014/main" id="{6D2A3F80-9A35-4BCA-AC3D-52CFAC6100CB}"/>
              </a:ext>
            </a:extLst>
          </p:cNvPr>
          <p:cNvSpPr txBox="1"/>
          <p:nvPr/>
        </p:nvSpPr>
        <p:spPr>
          <a:xfrm>
            <a:off x="8906865" y="3086584"/>
            <a:ext cx="284715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Puedes establecer un valor general de confianza para todas las clases cambiando el valor de “CONF” en donde se muestra la descripción del </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hiperparámetro</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24" name="Elipse 23">
            <a:extLst>
              <a:ext uri="{FF2B5EF4-FFF2-40B4-BE49-F238E27FC236}">
                <a16:creationId xmlns:a16="http://schemas.microsoft.com/office/drawing/2014/main" id="{BBEB37A7-5D40-49AE-A7E8-CFCAF922CC66}"/>
              </a:ext>
            </a:extLst>
          </p:cNvPr>
          <p:cNvSpPr/>
          <p:nvPr/>
        </p:nvSpPr>
        <p:spPr>
          <a:xfrm>
            <a:off x="7328601" y="3337816"/>
            <a:ext cx="1465507" cy="147996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30ADBDB7-32E6-4FD5-AC71-D69B79BB9D2C}"/>
              </a:ext>
            </a:extLst>
          </p:cNvPr>
          <p:cNvSpPr txBox="1"/>
          <p:nvPr/>
        </p:nvSpPr>
        <p:spPr>
          <a:xfrm>
            <a:off x="8908919" y="4260363"/>
            <a:ext cx="28471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 puedes configurar el valor de confianza diferente para cada clase.</a:t>
            </a:r>
          </a:p>
        </p:txBody>
      </p:sp>
      <p:cxnSp>
        <p:nvCxnSpPr>
          <p:cNvPr id="29" name="Google Shape;813;p40">
            <a:extLst>
              <a:ext uri="{FF2B5EF4-FFF2-40B4-BE49-F238E27FC236}">
                <a16:creationId xmlns:a16="http://schemas.microsoft.com/office/drawing/2014/main" id="{764CEC55-1FFD-4D12-8C12-1C0ECD045CC4}"/>
              </a:ext>
            </a:extLst>
          </p:cNvPr>
          <p:cNvCxnSpPr/>
          <p:nvPr/>
        </p:nvCxnSpPr>
        <p:spPr>
          <a:xfrm>
            <a:off x="8573519" y="3718033"/>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0" name="Google Shape;813;p40">
            <a:extLst>
              <a:ext uri="{FF2B5EF4-FFF2-40B4-BE49-F238E27FC236}">
                <a16:creationId xmlns:a16="http://schemas.microsoft.com/office/drawing/2014/main" id="{58B660FE-F7CE-4EA1-9C9A-2037D61DB792}"/>
              </a:ext>
            </a:extLst>
          </p:cNvPr>
          <p:cNvCxnSpPr/>
          <p:nvPr/>
        </p:nvCxnSpPr>
        <p:spPr>
          <a:xfrm>
            <a:off x="8571465" y="4481471"/>
            <a:ext cx="335400" cy="0"/>
          </a:xfrm>
          <a:prstGeom prst="straightConnector1">
            <a:avLst/>
          </a:prstGeom>
          <a:noFill/>
          <a:ln w="9525" cap="flat" cmpd="sng">
            <a:solidFill>
              <a:schemeClr val="dk1"/>
            </a:solidFill>
            <a:prstDash val="solid"/>
            <a:round/>
            <a:headEnd type="none" w="med" len="med"/>
            <a:tailEnd type="diamond" w="med" len="med"/>
          </a:ln>
        </p:spPr>
      </p:cxnSp>
      <p:sp>
        <p:nvSpPr>
          <p:cNvPr id="34" name="CuadroTexto 33">
            <a:extLst>
              <a:ext uri="{FF2B5EF4-FFF2-40B4-BE49-F238E27FC236}">
                <a16:creationId xmlns:a16="http://schemas.microsoft.com/office/drawing/2014/main" id="{766D05BB-236E-4E50-AA00-0DC67ABCAE68}"/>
              </a:ext>
            </a:extLst>
          </p:cNvPr>
          <p:cNvSpPr txBox="1"/>
          <p:nvPr/>
        </p:nvSpPr>
        <p:spPr>
          <a:xfrm>
            <a:off x="7639687" y="5215563"/>
            <a:ext cx="39065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Representa en este apartado alguna de las dos opciones. </a:t>
            </a:r>
          </a:p>
        </p:txBody>
      </p:sp>
      <p:pic>
        <p:nvPicPr>
          <p:cNvPr id="1030" name="Picture 6" descr="Restar | Icono Gratis">
            <a:extLst>
              <a:ext uri="{FF2B5EF4-FFF2-40B4-BE49-F238E27FC236}">
                <a16:creationId xmlns:a16="http://schemas.microsoft.com/office/drawing/2014/main" id="{F8E2FA6E-E40C-41B3-AFB0-8B7AC1184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77" y="3887452"/>
            <a:ext cx="380690" cy="3806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Restar | Icono Gratis">
            <a:extLst>
              <a:ext uri="{FF2B5EF4-FFF2-40B4-BE49-F238E27FC236}">
                <a16:creationId xmlns:a16="http://schemas.microsoft.com/office/drawing/2014/main" id="{8163859B-948D-48F6-8BEF-D7ED599747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756" y="3718033"/>
            <a:ext cx="903170" cy="380690"/>
          </a:xfrm>
          <a:prstGeom prst="rect">
            <a:avLst/>
          </a:prstGeom>
          <a:noFill/>
          <a:extLst>
            <a:ext uri="{909E8E84-426E-40DD-AFC4-6F175D3DCCD1}">
              <a14:hiddenFill xmlns:a14="http://schemas.microsoft.com/office/drawing/2010/main">
                <a:solidFill>
                  <a:srgbClr val="FFFFFF"/>
                </a:solidFill>
              </a14:hiddenFill>
            </a:ext>
          </a:extLst>
        </p:spPr>
      </p:pic>
      <p:sp>
        <p:nvSpPr>
          <p:cNvPr id="26" name="Título 1">
            <a:extLst>
              <a:ext uri="{FF2B5EF4-FFF2-40B4-BE49-F238E27FC236}">
                <a16:creationId xmlns:a16="http://schemas.microsoft.com/office/drawing/2014/main" id="{86DCD519-2A71-49A4-B541-EB57A3AA9412}"/>
              </a:ext>
            </a:extLst>
          </p:cNvPr>
          <p:cNvSpPr txBox="1">
            <a:spLocks/>
          </p:cNvSpPr>
          <p:nvPr/>
        </p:nvSpPr>
        <p:spPr>
          <a:xfrm>
            <a:off x="888956"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spTree>
    <p:extLst>
      <p:ext uri="{BB962C8B-B14F-4D97-AF65-F5344CB8AC3E}">
        <p14:creationId xmlns:p14="http://schemas.microsoft.com/office/powerpoint/2010/main" val="1121703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B962657-0D9B-49DA-BF02-BB2064F732B2}"/>
              </a:ext>
            </a:extLst>
          </p:cNvPr>
          <p:cNvPicPr>
            <a:picLocks noChangeAspect="1"/>
          </p:cNvPicPr>
          <p:nvPr/>
        </p:nvPicPr>
        <p:blipFill>
          <a:blip r:embed="rId2"/>
          <a:stretch>
            <a:fillRect/>
          </a:stretch>
        </p:blipFill>
        <p:spPr>
          <a:xfrm>
            <a:off x="713815" y="1894399"/>
            <a:ext cx="4421643" cy="3069202"/>
          </a:xfrm>
          <a:prstGeom prst="rect">
            <a:avLst/>
          </a:prstGeom>
        </p:spPr>
      </p:pic>
      <p:pic>
        <p:nvPicPr>
          <p:cNvPr id="9" name="Imagen 8">
            <a:extLst>
              <a:ext uri="{FF2B5EF4-FFF2-40B4-BE49-F238E27FC236}">
                <a16:creationId xmlns:a16="http://schemas.microsoft.com/office/drawing/2014/main" id="{DFF1C17E-6CC9-4749-B395-DD120FF6FB4C}"/>
              </a:ext>
            </a:extLst>
          </p:cNvPr>
          <p:cNvPicPr>
            <a:picLocks noChangeAspect="1"/>
          </p:cNvPicPr>
          <p:nvPr/>
        </p:nvPicPr>
        <p:blipFill>
          <a:blip r:embed="rId3"/>
          <a:stretch>
            <a:fillRect/>
          </a:stretch>
        </p:blipFill>
        <p:spPr>
          <a:xfrm>
            <a:off x="9136053" y="2811117"/>
            <a:ext cx="2290684" cy="1424843"/>
          </a:xfrm>
          <a:prstGeom prst="rect">
            <a:avLst/>
          </a:prstGeom>
        </p:spPr>
      </p:pic>
      <p:sp>
        <p:nvSpPr>
          <p:cNvPr id="12" name="CuadroTexto 11">
            <a:extLst>
              <a:ext uri="{FF2B5EF4-FFF2-40B4-BE49-F238E27FC236}">
                <a16:creationId xmlns:a16="http://schemas.microsoft.com/office/drawing/2014/main" id="{91B587B7-5F38-4ED2-A1B7-ACD92F66E8E3}"/>
              </a:ext>
            </a:extLst>
          </p:cNvPr>
          <p:cNvSpPr txBox="1"/>
          <p:nvPr/>
        </p:nvSpPr>
        <p:spPr>
          <a:xfrm>
            <a:off x="5827454" y="2378278"/>
            <a:ext cx="2639883"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el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hiperparámetro</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classes</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encontrará diferentes valores que hacen referencia a la posición o ID de la clase en el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dataset.yaml</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para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rayon</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y 'abolladura’.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 último valor se refiere al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dataset</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de COCO para la detección de vehículos.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25" name="Google Shape;813;p40">
            <a:extLst>
              <a:ext uri="{FF2B5EF4-FFF2-40B4-BE49-F238E27FC236}">
                <a16:creationId xmlns:a16="http://schemas.microsoft.com/office/drawing/2014/main" id="{67B64A2A-61B7-425D-93C6-C5E6EA2C32A0}"/>
              </a:ext>
            </a:extLst>
          </p:cNvPr>
          <p:cNvCxnSpPr/>
          <p:nvPr/>
        </p:nvCxnSpPr>
        <p:spPr>
          <a:xfrm>
            <a:off x="5295500" y="3429000"/>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26" name="Google Shape;813;p40">
            <a:extLst>
              <a:ext uri="{FF2B5EF4-FFF2-40B4-BE49-F238E27FC236}">
                <a16:creationId xmlns:a16="http://schemas.microsoft.com/office/drawing/2014/main" id="{F8414FD0-CA20-45C8-BEF2-EBE102DB4509}"/>
              </a:ext>
            </a:extLst>
          </p:cNvPr>
          <p:cNvCxnSpPr/>
          <p:nvPr/>
        </p:nvCxnSpPr>
        <p:spPr>
          <a:xfrm>
            <a:off x="8633995" y="3429000"/>
            <a:ext cx="335400" cy="0"/>
          </a:xfrm>
          <a:prstGeom prst="straightConnector1">
            <a:avLst/>
          </a:prstGeom>
          <a:noFill/>
          <a:ln w="9525" cap="flat" cmpd="sng">
            <a:solidFill>
              <a:schemeClr val="dk1"/>
            </a:solidFill>
            <a:prstDash val="solid"/>
            <a:round/>
            <a:headEnd type="none" w="med" len="med"/>
            <a:tailEnd type="diamond" w="med" len="med"/>
          </a:ln>
        </p:spPr>
      </p:cxnSp>
      <p:sp>
        <p:nvSpPr>
          <p:cNvPr id="10" name="Título 1">
            <a:extLst>
              <a:ext uri="{FF2B5EF4-FFF2-40B4-BE49-F238E27FC236}">
                <a16:creationId xmlns:a16="http://schemas.microsoft.com/office/drawing/2014/main" id="{2F495676-775C-4986-8D51-7C60A121AA96}"/>
              </a:ext>
            </a:extLst>
          </p:cNvPr>
          <p:cNvSpPr txBox="1">
            <a:spLocks/>
          </p:cNvSpPr>
          <p:nvPr/>
        </p:nvSpPr>
        <p:spPr>
          <a:xfrm>
            <a:off x="888956"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spTree>
    <p:extLst>
      <p:ext uri="{BB962C8B-B14F-4D97-AF65-F5344CB8AC3E}">
        <p14:creationId xmlns:p14="http://schemas.microsoft.com/office/powerpoint/2010/main" val="2051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473931CC-110F-42CD-9196-224C85A696DD}"/>
              </a:ext>
            </a:extLst>
          </p:cNvPr>
          <p:cNvPicPr>
            <a:picLocks noChangeAspect="1"/>
          </p:cNvPicPr>
          <p:nvPr/>
        </p:nvPicPr>
        <p:blipFill rotWithShape="1">
          <a:blip r:embed="rId2"/>
          <a:srcRect t="67839"/>
          <a:stretch/>
        </p:blipFill>
        <p:spPr>
          <a:xfrm>
            <a:off x="5656496" y="4429571"/>
            <a:ext cx="1388274" cy="208202"/>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6" name="Imagen 25">
            <a:extLst>
              <a:ext uri="{FF2B5EF4-FFF2-40B4-BE49-F238E27FC236}">
                <a16:creationId xmlns:a16="http://schemas.microsoft.com/office/drawing/2014/main" id="{93CC0A95-F516-4987-8224-76F699B75343}"/>
              </a:ext>
            </a:extLst>
          </p:cNvPr>
          <p:cNvPicPr>
            <a:picLocks noChangeAspect="1"/>
          </p:cNvPicPr>
          <p:nvPr/>
        </p:nvPicPr>
        <p:blipFill rotWithShape="1">
          <a:blip r:embed="rId4"/>
          <a:srcRect l="1" r="47487" b="8109"/>
          <a:stretch/>
        </p:blipFill>
        <p:spPr>
          <a:xfrm>
            <a:off x="4676903" y="4743190"/>
            <a:ext cx="615532" cy="673819"/>
          </a:xfrm>
          <a:prstGeom prst="rect">
            <a:avLst/>
          </a:prstGeom>
          <a:ln>
            <a:noFill/>
          </a:ln>
          <a:effectLst>
            <a:outerShdw blurRad="292100" dist="139700" dir="2700000" algn="tl" rotWithShape="0">
              <a:srgbClr val="333333">
                <a:alpha val="65000"/>
              </a:srgbClr>
            </a:outerShdw>
          </a:effectLst>
        </p:spPr>
      </p:pic>
      <p:pic>
        <p:nvPicPr>
          <p:cNvPr id="27" name="Imagen 26">
            <a:extLst>
              <a:ext uri="{FF2B5EF4-FFF2-40B4-BE49-F238E27FC236}">
                <a16:creationId xmlns:a16="http://schemas.microsoft.com/office/drawing/2014/main" id="{A2AFCF14-C678-4274-A3FC-D25C183DF45D}"/>
              </a:ext>
            </a:extLst>
          </p:cNvPr>
          <p:cNvPicPr>
            <a:picLocks noChangeAspect="1"/>
          </p:cNvPicPr>
          <p:nvPr/>
        </p:nvPicPr>
        <p:blipFill>
          <a:blip r:embed="rId5"/>
          <a:stretch>
            <a:fillRect/>
          </a:stretch>
        </p:blipFill>
        <p:spPr>
          <a:xfrm>
            <a:off x="3190236" y="2221600"/>
            <a:ext cx="649112" cy="921739"/>
          </a:xfrm>
          <a:prstGeom prst="rect">
            <a:avLst/>
          </a:prstGeom>
        </p:spPr>
      </p:pic>
      <p:pic>
        <p:nvPicPr>
          <p:cNvPr id="28" name="Imagen 27">
            <a:extLst>
              <a:ext uri="{FF2B5EF4-FFF2-40B4-BE49-F238E27FC236}">
                <a16:creationId xmlns:a16="http://schemas.microsoft.com/office/drawing/2014/main" id="{7C5DFD8C-40B4-4962-9BEA-B4B47AC7A470}"/>
              </a:ext>
            </a:extLst>
          </p:cNvPr>
          <p:cNvPicPr>
            <a:picLocks noChangeAspect="1"/>
          </p:cNvPicPr>
          <p:nvPr/>
        </p:nvPicPr>
        <p:blipFill>
          <a:blip r:embed="rId6"/>
          <a:stretch>
            <a:fillRect/>
          </a:stretch>
        </p:blipFill>
        <p:spPr>
          <a:xfrm>
            <a:off x="10368363" y="4813154"/>
            <a:ext cx="1451601" cy="850406"/>
          </a:xfrm>
          <a:prstGeom prst="rect">
            <a:avLst/>
          </a:prstGeom>
        </p:spPr>
      </p:pic>
      <p:pic>
        <p:nvPicPr>
          <p:cNvPr id="29" name="Imagen 28">
            <a:extLst>
              <a:ext uri="{FF2B5EF4-FFF2-40B4-BE49-F238E27FC236}">
                <a16:creationId xmlns:a16="http://schemas.microsoft.com/office/drawing/2014/main" id="{1AE025A1-926A-4B04-9C80-8ECAA400DD37}"/>
              </a:ext>
            </a:extLst>
          </p:cNvPr>
          <p:cNvPicPr>
            <a:picLocks noChangeAspect="1"/>
          </p:cNvPicPr>
          <p:nvPr/>
        </p:nvPicPr>
        <p:blipFill>
          <a:blip r:embed="rId7"/>
          <a:stretch>
            <a:fillRect/>
          </a:stretch>
        </p:blipFill>
        <p:spPr>
          <a:xfrm>
            <a:off x="329044" y="1818709"/>
            <a:ext cx="2286425" cy="968806"/>
          </a:xfrm>
          <a:prstGeom prst="rect">
            <a:avLst/>
          </a:prstGeom>
        </p:spPr>
      </p:pic>
      <p:pic>
        <p:nvPicPr>
          <p:cNvPr id="36" name="Imagen 35">
            <a:extLst>
              <a:ext uri="{FF2B5EF4-FFF2-40B4-BE49-F238E27FC236}">
                <a16:creationId xmlns:a16="http://schemas.microsoft.com/office/drawing/2014/main" id="{CD8C4C15-2788-4791-B450-9CCC23D30DCB}"/>
              </a:ext>
            </a:extLst>
          </p:cNvPr>
          <p:cNvPicPr>
            <a:picLocks noChangeAspect="1"/>
          </p:cNvPicPr>
          <p:nvPr/>
        </p:nvPicPr>
        <p:blipFill>
          <a:blip r:embed="rId8"/>
          <a:stretch>
            <a:fillRect/>
          </a:stretch>
        </p:blipFill>
        <p:spPr>
          <a:xfrm>
            <a:off x="6044511" y="1998389"/>
            <a:ext cx="613058" cy="295176"/>
          </a:xfrm>
          <a:prstGeom prst="rect">
            <a:avLst/>
          </a:prstGeom>
        </p:spPr>
      </p:pic>
      <p:pic>
        <p:nvPicPr>
          <p:cNvPr id="37" name="Imagen 36">
            <a:extLst>
              <a:ext uri="{FF2B5EF4-FFF2-40B4-BE49-F238E27FC236}">
                <a16:creationId xmlns:a16="http://schemas.microsoft.com/office/drawing/2014/main" id="{D27B1A69-3A69-425F-B1D9-E03C2F5E8A46}"/>
              </a:ext>
            </a:extLst>
          </p:cNvPr>
          <p:cNvPicPr>
            <a:picLocks noChangeAspect="1"/>
          </p:cNvPicPr>
          <p:nvPr/>
        </p:nvPicPr>
        <p:blipFill>
          <a:blip r:embed="rId9"/>
          <a:stretch>
            <a:fillRect/>
          </a:stretch>
        </p:blipFill>
        <p:spPr>
          <a:xfrm>
            <a:off x="5976277" y="2696819"/>
            <a:ext cx="749526" cy="665310"/>
          </a:xfrm>
          <a:prstGeom prst="rect">
            <a:avLst/>
          </a:prstGeom>
        </p:spPr>
      </p:pic>
      <p:pic>
        <p:nvPicPr>
          <p:cNvPr id="38" name="Imagen 37">
            <a:extLst>
              <a:ext uri="{FF2B5EF4-FFF2-40B4-BE49-F238E27FC236}">
                <a16:creationId xmlns:a16="http://schemas.microsoft.com/office/drawing/2014/main" id="{4CDAE2D2-812A-43E7-86A1-92A1C1F0ED37}"/>
              </a:ext>
            </a:extLst>
          </p:cNvPr>
          <p:cNvPicPr>
            <a:picLocks noChangeAspect="1"/>
          </p:cNvPicPr>
          <p:nvPr/>
        </p:nvPicPr>
        <p:blipFill>
          <a:blip r:embed="rId10"/>
          <a:stretch>
            <a:fillRect/>
          </a:stretch>
        </p:blipFill>
        <p:spPr>
          <a:xfrm>
            <a:off x="5656496" y="3763235"/>
            <a:ext cx="1388274" cy="718554"/>
          </a:xfrm>
          <a:prstGeom prst="rect">
            <a:avLst/>
          </a:prstGeom>
        </p:spPr>
      </p:pic>
      <p:sp>
        <p:nvSpPr>
          <p:cNvPr id="15" name="Google Shape;810;p40">
            <a:extLst>
              <a:ext uri="{FF2B5EF4-FFF2-40B4-BE49-F238E27FC236}">
                <a16:creationId xmlns:a16="http://schemas.microsoft.com/office/drawing/2014/main" id="{805F59C9-0CC0-461B-BF11-E7115BBE47CD}"/>
              </a:ext>
            </a:extLst>
          </p:cNvPr>
          <p:cNvSpPr txBox="1"/>
          <p:nvPr/>
        </p:nvSpPr>
        <p:spPr>
          <a:xfrm>
            <a:off x="4757703" y="116958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6355519" y="1596388"/>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7" name="Google Shape;814;p40">
            <a:extLst>
              <a:ext uri="{FF2B5EF4-FFF2-40B4-BE49-F238E27FC236}">
                <a16:creationId xmlns:a16="http://schemas.microsoft.com/office/drawing/2014/main" id="{80AD0DDD-6340-4FCE-B4A0-1BE384D0CDCB}"/>
              </a:ext>
            </a:extLst>
          </p:cNvPr>
          <p:cNvCxnSpPr>
            <a:cxnSpLocks/>
          </p:cNvCxnSpPr>
          <p:nvPr/>
        </p:nvCxnSpPr>
        <p:spPr>
          <a:xfrm>
            <a:off x="6351040" y="2267935"/>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814;p40">
            <a:extLst>
              <a:ext uri="{FF2B5EF4-FFF2-40B4-BE49-F238E27FC236}">
                <a16:creationId xmlns:a16="http://schemas.microsoft.com/office/drawing/2014/main" id="{454EFABA-4D29-4C8F-870C-1A253C547808}"/>
              </a:ext>
            </a:extLst>
          </p:cNvPr>
          <p:cNvCxnSpPr>
            <a:cxnSpLocks/>
          </p:cNvCxnSpPr>
          <p:nvPr/>
        </p:nvCxnSpPr>
        <p:spPr>
          <a:xfrm>
            <a:off x="6351037" y="3362129"/>
            <a:ext cx="3" cy="297291"/>
          </a:xfrm>
          <a:prstGeom prst="straightConnector1">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570B6C13-5CF5-48E8-B87A-3A52D6D63068}"/>
              </a:ext>
            </a:extLst>
          </p:cNvPr>
          <p:cNvPicPr>
            <a:picLocks noChangeAspect="1"/>
          </p:cNvPicPr>
          <p:nvPr/>
        </p:nvPicPr>
        <p:blipFill>
          <a:blip r:embed="rId11"/>
          <a:stretch>
            <a:fillRect/>
          </a:stretch>
        </p:blipFill>
        <p:spPr>
          <a:xfrm>
            <a:off x="5656496" y="5039477"/>
            <a:ext cx="1388274" cy="1360348"/>
          </a:xfrm>
          <a:prstGeom prst="rect">
            <a:avLst/>
          </a:prstGeom>
        </p:spPr>
      </p:pic>
      <p:cxnSp>
        <p:nvCxnSpPr>
          <p:cNvPr id="20" name="Google Shape;814;p40">
            <a:extLst>
              <a:ext uri="{FF2B5EF4-FFF2-40B4-BE49-F238E27FC236}">
                <a16:creationId xmlns:a16="http://schemas.microsoft.com/office/drawing/2014/main" id="{E342B1F4-3086-4020-8401-A6D7EC30CAD0}"/>
              </a:ext>
            </a:extLst>
          </p:cNvPr>
          <p:cNvCxnSpPr>
            <a:cxnSpLocks/>
          </p:cNvCxnSpPr>
          <p:nvPr/>
        </p:nvCxnSpPr>
        <p:spPr>
          <a:xfrm>
            <a:off x="6350630" y="4639921"/>
            <a:ext cx="3" cy="297291"/>
          </a:xfrm>
          <a:prstGeom prst="straightConnector1">
            <a:avLst/>
          </a:prstGeom>
          <a:noFill/>
          <a:ln w="9525" cap="flat" cmpd="sng">
            <a:solidFill>
              <a:schemeClr val="dk1"/>
            </a:solidFill>
            <a:prstDash val="solid"/>
            <a:round/>
            <a:headEnd type="none" w="med" len="med"/>
            <a:tailEnd type="diamond" w="med" len="med"/>
          </a:ln>
        </p:spPr>
      </p:cxnSp>
      <p:pic>
        <p:nvPicPr>
          <p:cNvPr id="5" name="Imagen 4">
            <a:extLst>
              <a:ext uri="{FF2B5EF4-FFF2-40B4-BE49-F238E27FC236}">
                <a16:creationId xmlns:a16="http://schemas.microsoft.com/office/drawing/2014/main" id="{7EACA448-45FE-4309-A8E4-97BACB2CA1E5}"/>
              </a:ext>
            </a:extLst>
          </p:cNvPr>
          <p:cNvPicPr>
            <a:picLocks noChangeAspect="1"/>
          </p:cNvPicPr>
          <p:nvPr/>
        </p:nvPicPr>
        <p:blipFill>
          <a:blip r:embed="rId12"/>
          <a:stretch>
            <a:fillRect/>
          </a:stretch>
        </p:blipFill>
        <p:spPr>
          <a:xfrm>
            <a:off x="7374013" y="4850444"/>
            <a:ext cx="615532" cy="77582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9ABDEC6A-C113-42E5-814B-D12DEB33FC4C}"/>
              </a:ext>
            </a:extLst>
          </p:cNvPr>
          <p:cNvPicPr>
            <a:picLocks noChangeAspect="1"/>
          </p:cNvPicPr>
          <p:nvPr/>
        </p:nvPicPr>
        <p:blipFill>
          <a:blip r:embed="rId13"/>
          <a:stretch>
            <a:fillRect/>
          </a:stretch>
        </p:blipFill>
        <p:spPr>
          <a:xfrm>
            <a:off x="329044" y="1239976"/>
            <a:ext cx="2287585" cy="521100"/>
          </a:xfrm>
          <a:prstGeom prst="rect">
            <a:avLst/>
          </a:prstGeom>
        </p:spPr>
      </p:pic>
      <p:pic>
        <p:nvPicPr>
          <p:cNvPr id="7" name="Imagen 6">
            <a:extLst>
              <a:ext uri="{FF2B5EF4-FFF2-40B4-BE49-F238E27FC236}">
                <a16:creationId xmlns:a16="http://schemas.microsoft.com/office/drawing/2014/main" id="{B4EBA503-6EB1-4571-AB3A-43A05378D34E}"/>
              </a:ext>
            </a:extLst>
          </p:cNvPr>
          <p:cNvPicPr>
            <a:picLocks noChangeAspect="1"/>
          </p:cNvPicPr>
          <p:nvPr/>
        </p:nvPicPr>
        <p:blipFill>
          <a:blip r:embed="rId14"/>
          <a:stretch>
            <a:fillRect/>
          </a:stretch>
        </p:blipFill>
        <p:spPr>
          <a:xfrm>
            <a:off x="329044" y="2845148"/>
            <a:ext cx="2298963" cy="881364"/>
          </a:xfrm>
          <a:prstGeom prst="rect">
            <a:avLst/>
          </a:prstGeom>
        </p:spPr>
      </p:pic>
      <p:pic>
        <p:nvPicPr>
          <p:cNvPr id="9" name="Imagen 8">
            <a:extLst>
              <a:ext uri="{FF2B5EF4-FFF2-40B4-BE49-F238E27FC236}">
                <a16:creationId xmlns:a16="http://schemas.microsoft.com/office/drawing/2014/main" id="{5B2D4CC4-61A9-4F57-9BBC-3181CFB4C9C4}"/>
              </a:ext>
            </a:extLst>
          </p:cNvPr>
          <p:cNvPicPr>
            <a:picLocks noChangeAspect="1"/>
          </p:cNvPicPr>
          <p:nvPr/>
        </p:nvPicPr>
        <p:blipFill>
          <a:blip r:embed="rId15"/>
          <a:stretch>
            <a:fillRect/>
          </a:stretch>
        </p:blipFill>
        <p:spPr>
          <a:xfrm>
            <a:off x="323358" y="5443350"/>
            <a:ext cx="2311361" cy="1053097"/>
          </a:xfrm>
          <a:prstGeom prst="rect">
            <a:avLst/>
          </a:prstGeom>
        </p:spPr>
      </p:pic>
      <p:pic>
        <p:nvPicPr>
          <p:cNvPr id="10" name="Imagen 9">
            <a:extLst>
              <a:ext uri="{FF2B5EF4-FFF2-40B4-BE49-F238E27FC236}">
                <a16:creationId xmlns:a16="http://schemas.microsoft.com/office/drawing/2014/main" id="{F467054B-7F3C-4351-96CC-0AA43AFF85F1}"/>
              </a:ext>
            </a:extLst>
          </p:cNvPr>
          <p:cNvPicPr>
            <a:picLocks noChangeAspect="1"/>
          </p:cNvPicPr>
          <p:nvPr/>
        </p:nvPicPr>
        <p:blipFill>
          <a:blip r:embed="rId16"/>
          <a:stretch>
            <a:fillRect/>
          </a:stretch>
        </p:blipFill>
        <p:spPr>
          <a:xfrm>
            <a:off x="323358" y="4008556"/>
            <a:ext cx="2298963" cy="1152750"/>
          </a:xfrm>
          <a:prstGeom prst="rect">
            <a:avLst/>
          </a:prstGeom>
        </p:spPr>
      </p:pic>
      <p:pic>
        <p:nvPicPr>
          <p:cNvPr id="11" name="Imagen 10">
            <a:extLst>
              <a:ext uri="{FF2B5EF4-FFF2-40B4-BE49-F238E27FC236}">
                <a16:creationId xmlns:a16="http://schemas.microsoft.com/office/drawing/2014/main" id="{3C190BA4-A251-4ADF-88DC-F3D6071C2DB0}"/>
              </a:ext>
            </a:extLst>
          </p:cNvPr>
          <p:cNvPicPr>
            <a:picLocks noChangeAspect="1"/>
          </p:cNvPicPr>
          <p:nvPr/>
        </p:nvPicPr>
        <p:blipFill>
          <a:blip r:embed="rId17"/>
          <a:stretch>
            <a:fillRect/>
          </a:stretch>
        </p:blipFill>
        <p:spPr>
          <a:xfrm>
            <a:off x="3191338" y="4409437"/>
            <a:ext cx="657317" cy="295316"/>
          </a:xfrm>
          <a:prstGeom prst="rect">
            <a:avLst/>
          </a:prstGeom>
        </p:spPr>
      </p:pic>
      <p:pic>
        <p:nvPicPr>
          <p:cNvPr id="13" name="Imagen 12">
            <a:extLst>
              <a:ext uri="{FF2B5EF4-FFF2-40B4-BE49-F238E27FC236}">
                <a16:creationId xmlns:a16="http://schemas.microsoft.com/office/drawing/2014/main" id="{51BBC762-BC45-45F4-918A-1072ACB99EE6}"/>
              </a:ext>
            </a:extLst>
          </p:cNvPr>
          <p:cNvPicPr>
            <a:picLocks noChangeAspect="1"/>
          </p:cNvPicPr>
          <p:nvPr/>
        </p:nvPicPr>
        <p:blipFill>
          <a:blip r:embed="rId18"/>
          <a:stretch>
            <a:fillRect/>
          </a:stretch>
        </p:blipFill>
        <p:spPr>
          <a:xfrm>
            <a:off x="3094972" y="6134212"/>
            <a:ext cx="847843" cy="295316"/>
          </a:xfrm>
          <a:prstGeom prst="rect">
            <a:avLst/>
          </a:prstGeom>
        </p:spPr>
      </p:pic>
      <p:pic>
        <p:nvPicPr>
          <p:cNvPr id="19" name="Imagen 18">
            <a:extLst>
              <a:ext uri="{FF2B5EF4-FFF2-40B4-BE49-F238E27FC236}">
                <a16:creationId xmlns:a16="http://schemas.microsoft.com/office/drawing/2014/main" id="{697B18B2-5E2A-4A58-A70C-B18261EB3BA2}"/>
              </a:ext>
            </a:extLst>
          </p:cNvPr>
          <p:cNvPicPr>
            <a:picLocks noChangeAspect="1"/>
          </p:cNvPicPr>
          <p:nvPr/>
        </p:nvPicPr>
        <p:blipFill>
          <a:blip r:embed="rId19"/>
          <a:stretch>
            <a:fillRect/>
          </a:stretch>
        </p:blipFill>
        <p:spPr>
          <a:xfrm>
            <a:off x="8345928" y="4743190"/>
            <a:ext cx="1562391" cy="990334"/>
          </a:xfrm>
          <a:prstGeom prst="rect">
            <a:avLst/>
          </a:prstGeom>
        </p:spPr>
      </p:pic>
      <p:pic>
        <p:nvPicPr>
          <p:cNvPr id="30" name="Imagen 29">
            <a:extLst>
              <a:ext uri="{FF2B5EF4-FFF2-40B4-BE49-F238E27FC236}">
                <a16:creationId xmlns:a16="http://schemas.microsoft.com/office/drawing/2014/main" id="{27918745-00C2-4462-8743-A1AB7D5BE3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9219746">
            <a:off x="5388754" y="4879876"/>
            <a:ext cx="383952" cy="400449"/>
          </a:xfrm>
          <a:prstGeom prst="rect">
            <a:avLst/>
          </a:prstGeom>
        </p:spPr>
      </p:pic>
      <p:pic>
        <p:nvPicPr>
          <p:cNvPr id="31" name="Imagen 30">
            <a:extLst>
              <a:ext uri="{FF2B5EF4-FFF2-40B4-BE49-F238E27FC236}">
                <a16:creationId xmlns:a16="http://schemas.microsoft.com/office/drawing/2014/main" id="{B0223A38-B30A-4F47-B173-1C755A23C04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1190101" flipH="1">
            <a:off x="6498938" y="4844894"/>
            <a:ext cx="830060" cy="368851"/>
          </a:xfrm>
          <a:prstGeom prst="rect">
            <a:avLst/>
          </a:prstGeom>
        </p:spPr>
      </p:pic>
      <p:cxnSp>
        <p:nvCxnSpPr>
          <p:cNvPr id="103" name="Google Shape;814;p40">
            <a:extLst>
              <a:ext uri="{FF2B5EF4-FFF2-40B4-BE49-F238E27FC236}">
                <a16:creationId xmlns:a16="http://schemas.microsoft.com/office/drawing/2014/main" id="{7C7257FA-1883-4C8F-8567-53304FE853AC}"/>
              </a:ext>
            </a:extLst>
          </p:cNvPr>
          <p:cNvCxnSpPr>
            <a:cxnSpLocks/>
            <a:endCxn id="13" idx="3"/>
          </p:cNvCxnSpPr>
          <p:nvPr/>
        </p:nvCxnSpPr>
        <p:spPr>
          <a:xfrm flipH="1">
            <a:off x="3942815" y="6281870"/>
            <a:ext cx="374615" cy="0"/>
          </a:xfrm>
          <a:prstGeom prst="straightConnector1">
            <a:avLst/>
          </a:prstGeom>
          <a:noFill/>
          <a:ln w="9525" cap="flat" cmpd="sng">
            <a:solidFill>
              <a:schemeClr val="dk1"/>
            </a:solidFill>
            <a:prstDash val="solid"/>
            <a:round/>
            <a:headEnd type="none" w="med" len="med"/>
            <a:tailEnd type="diamond" w="med" len="med"/>
          </a:ln>
        </p:spPr>
      </p:cxnSp>
      <p:cxnSp>
        <p:nvCxnSpPr>
          <p:cNvPr id="106" name="Google Shape;814;p40">
            <a:extLst>
              <a:ext uri="{FF2B5EF4-FFF2-40B4-BE49-F238E27FC236}">
                <a16:creationId xmlns:a16="http://schemas.microsoft.com/office/drawing/2014/main" id="{38D67470-2687-44ED-8108-7385114374B5}"/>
              </a:ext>
            </a:extLst>
          </p:cNvPr>
          <p:cNvCxnSpPr>
            <a:cxnSpLocks/>
            <a:endCxn id="11" idx="3"/>
          </p:cNvCxnSpPr>
          <p:nvPr/>
        </p:nvCxnSpPr>
        <p:spPr>
          <a:xfrm flipH="1">
            <a:off x="3848655" y="4557095"/>
            <a:ext cx="469877" cy="0"/>
          </a:xfrm>
          <a:prstGeom prst="straightConnector1">
            <a:avLst/>
          </a:prstGeom>
          <a:noFill/>
          <a:ln w="9525" cap="flat" cmpd="sng">
            <a:solidFill>
              <a:schemeClr val="dk1"/>
            </a:solidFill>
            <a:prstDash val="solid"/>
            <a:round/>
            <a:headEnd type="none" w="med" len="med"/>
            <a:tailEnd type="diamond" w="med" len="med"/>
          </a:ln>
        </p:spPr>
      </p:cxnSp>
      <p:cxnSp>
        <p:nvCxnSpPr>
          <p:cNvPr id="107" name="Google Shape;814;p40">
            <a:extLst>
              <a:ext uri="{FF2B5EF4-FFF2-40B4-BE49-F238E27FC236}">
                <a16:creationId xmlns:a16="http://schemas.microsoft.com/office/drawing/2014/main" id="{16A86A0A-E62C-4CF1-8D17-B67158835F75}"/>
              </a:ext>
            </a:extLst>
          </p:cNvPr>
          <p:cNvCxnSpPr>
            <a:cxnSpLocks/>
            <a:endCxn id="27" idx="3"/>
          </p:cNvCxnSpPr>
          <p:nvPr/>
        </p:nvCxnSpPr>
        <p:spPr>
          <a:xfrm flipH="1">
            <a:off x="3839348" y="2682470"/>
            <a:ext cx="485332" cy="0"/>
          </a:xfrm>
          <a:prstGeom prst="straightConnector1">
            <a:avLst/>
          </a:prstGeom>
          <a:noFill/>
          <a:ln w="9525" cap="flat" cmpd="sng">
            <a:solidFill>
              <a:schemeClr val="dk1"/>
            </a:solidFill>
            <a:prstDash val="solid"/>
            <a:round/>
            <a:headEnd type="none" w="med" len="med"/>
            <a:tailEnd type="diamond" w="med" len="med"/>
          </a:ln>
        </p:spPr>
      </p:cxnSp>
      <p:cxnSp>
        <p:nvCxnSpPr>
          <p:cNvPr id="125" name="Conector recto 124">
            <a:extLst>
              <a:ext uri="{FF2B5EF4-FFF2-40B4-BE49-F238E27FC236}">
                <a16:creationId xmlns:a16="http://schemas.microsoft.com/office/drawing/2014/main" id="{7832A590-2404-48E8-B84D-883572595743}"/>
              </a:ext>
            </a:extLst>
          </p:cNvPr>
          <p:cNvCxnSpPr>
            <a:cxnSpLocks/>
          </p:cNvCxnSpPr>
          <p:nvPr/>
        </p:nvCxnSpPr>
        <p:spPr>
          <a:xfrm flipH="1">
            <a:off x="4317430" y="2682470"/>
            <a:ext cx="3090" cy="3599400"/>
          </a:xfrm>
          <a:prstGeom prst="line">
            <a:avLst/>
          </a:prstGeom>
          <a:noFill/>
          <a:ln w="9525" cap="flat" cmpd="sng">
            <a:solidFill>
              <a:schemeClr val="dk1"/>
            </a:solidFill>
            <a:prstDash val="solid"/>
            <a:round/>
            <a:headEnd type="none" w="med" len="med"/>
            <a:tailEnd type="none" w="med" len="med"/>
          </a:ln>
        </p:spPr>
      </p:cxnSp>
      <p:pic>
        <p:nvPicPr>
          <p:cNvPr id="131" name="Picture 2" descr=" ">
            <a:extLst>
              <a:ext uri="{FF2B5EF4-FFF2-40B4-BE49-F238E27FC236}">
                <a16:creationId xmlns:a16="http://schemas.microsoft.com/office/drawing/2014/main" id="{D2C539A1-56A9-4427-A477-F74CB5CC49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18300" y="5099042"/>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 ">
            <a:extLst>
              <a:ext uri="{FF2B5EF4-FFF2-40B4-BE49-F238E27FC236}">
                <a16:creationId xmlns:a16="http://schemas.microsoft.com/office/drawing/2014/main" id="{BE6322A8-D2B4-41B8-8E98-2F17101114D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93064" y="5099042"/>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 ">
            <a:extLst>
              <a:ext uri="{FF2B5EF4-FFF2-40B4-BE49-F238E27FC236}">
                <a16:creationId xmlns:a16="http://schemas.microsoft.com/office/drawing/2014/main" id="{2E1EF05E-C695-439F-AD46-B008865DF27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4363236" y="4952073"/>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 ">
            <a:extLst>
              <a:ext uri="{FF2B5EF4-FFF2-40B4-BE49-F238E27FC236}">
                <a16:creationId xmlns:a16="http://schemas.microsoft.com/office/drawing/2014/main" id="{694AD38F-1D20-4AB7-9F62-3C2AE3D53DC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68536" y="6121196"/>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 ">
            <a:extLst>
              <a:ext uri="{FF2B5EF4-FFF2-40B4-BE49-F238E27FC236}">
                <a16:creationId xmlns:a16="http://schemas.microsoft.com/office/drawing/2014/main" id="{C3F6D313-4CAF-4F9D-8C2F-E0DA3F079E6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88547" y="4409437"/>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 ">
            <a:extLst>
              <a:ext uri="{FF2B5EF4-FFF2-40B4-BE49-F238E27FC236}">
                <a16:creationId xmlns:a16="http://schemas.microsoft.com/office/drawing/2014/main" id="{D9145699-35B5-4941-97E8-24E4DE97C7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68734" y="2588807"/>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138" name="Rectángulo 137">
            <a:extLst>
              <a:ext uri="{FF2B5EF4-FFF2-40B4-BE49-F238E27FC236}">
                <a16:creationId xmlns:a16="http://schemas.microsoft.com/office/drawing/2014/main" id="{9319747A-E35E-425B-9FB8-A3D097B10868}"/>
              </a:ext>
            </a:extLst>
          </p:cNvPr>
          <p:cNvSpPr/>
          <p:nvPr/>
        </p:nvSpPr>
        <p:spPr>
          <a:xfrm>
            <a:off x="7147516" y="2012395"/>
            <a:ext cx="3641259" cy="276999"/>
          </a:xfrm>
          <a:prstGeom prst="rect">
            <a:avLst/>
          </a:prstGeom>
        </p:spPr>
        <p:txBody>
          <a:bodyPr wrap="squar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src</a:t>
            </a:r>
            <a:r>
              <a:rPr lang="es-CO" sz="1200" dirty="0">
                <a:solidFill>
                  <a:schemeClr val="bg1">
                    <a:lumMod val="50000"/>
                  </a:schemeClr>
                </a:solidFill>
              </a:rPr>
              <a:t>/</a:t>
            </a:r>
            <a:r>
              <a:rPr lang="es-CO" sz="1200" dirty="0" err="1">
                <a:solidFill>
                  <a:schemeClr val="bg1">
                    <a:lumMod val="50000"/>
                  </a:schemeClr>
                </a:solidFill>
              </a:rPr>
              <a:t>runs</a:t>
            </a:r>
            <a:endParaRPr lang="es-CO" sz="1200" dirty="0">
              <a:solidFill>
                <a:schemeClr val="bg1">
                  <a:lumMod val="50000"/>
                </a:schemeClr>
              </a:solidFill>
            </a:endParaRPr>
          </a:p>
        </p:txBody>
      </p:sp>
      <p:sp>
        <p:nvSpPr>
          <p:cNvPr id="139" name="CuadroTexto 138">
            <a:extLst>
              <a:ext uri="{FF2B5EF4-FFF2-40B4-BE49-F238E27FC236}">
                <a16:creationId xmlns:a16="http://schemas.microsoft.com/office/drawing/2014/main" id="{2D6CEA6A-E66B-4D89-9B27-8DD10F2FBF65}"/>
              </a:ext>
            </a:extLst>
          </p:cNvPr>
          <p:cNvSpPr txBox="1"/>
          <p:nvPr/>
        </p:nvSpPr>
        <p:spPr>
          <a:xfrm>
            <a:off x="7147516" y="2675436"/>
            <a:ext cx="4646229" cy="646331"/>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Conforme al script de ejecución, los experimentos de predicción se dividirán según la tarea principal, ya sea detección o segmentación. Estos resultados se reflejarán de manera independiente para cada tarea.</a:t>
            </a:r>
            <a:endParaRPr lang="es-CO" sz="1200" dirty="0">
              <a:latin typeface="Times New Roman" panose="02020603050405020304" pitchFamily="18" charset="0"/>
              <a:cs typeface="Times New Roman" panose="02020603050405020304" pitchFamily="18" charset="0"/>
            </a:endParaRPr>
          </a:p>
        </p:txBody>
      </p:sp>
      <p:sp>
        <p:nvSpPr>
          <p:cNvPr id="140" name="CuadroTexto 139">
            <a:extLst>
              <a:ext uri="{FF2B5EF4-FFF2-40B4-BE49-F238E27FC236}">
                <a16:creationId xmlns:a16="http://schemas.microsoft.com/office/drawing/2014/main" id="{39683A6E-16FB-4DB2-879B-54E8EF34DBAB}"/>
              </a:ext>
            </a:extLst>
          </p:cNvPr>
          <p:cNvSpPr txBox="1"/>
          <p:nvPr/>
        </p:nvSpPr>
        <p:spPr>
          <a:xfrm>
            <a:off x="7147517" y="3686706"/>
            <a:ext cx="4646228" cy="938719"/>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Ambas tareas de predicción generarán carpetas que albergarán las predicciones correspondientes a cada clase. Estas carpetas se crearán para el modelo "</a:t>
            </a:r>
            <a:r>
              <a:rPr lang="es-MX" sz="1100" dirty="0" err="1">
                <a:latin typeface="Times New Roman" panose="02020603050405020304" pitchFamily="18" charset="0"/>
                <a:cs typeface="Times New Roman" panose="02020603050405020304" pitchFamily="18" charset="0"/>
              </a:rPr>
              <a:t>rayon</a:t>
            </a:r>
            <a:r>
              <a:rPr lang="es-MX" sz="1100" dirty="0">
                <a:latin typeface="Times New Roman" panose="02020603050405020304" pitchFamily="18" charset="0"/>
                <a:cs typeface="Times New Roman" panose="02020603050405020304" pitchFamily="18" charset="0"/>
              </a:rPr>
              <a:t>" y "abolladura", el modelo "marcas" y la predicción de vehículos para la función del área. Se debe destacar que la tarea de detección no incluye el modelo "marcas".</a:t>
            </a:r>
            <a:endParaRPr lang="es-CO" sz="1100" dirty="0">
              <a:latin typeface="Times New Roman" panose="02020603050405020304" pitchFamily="18" charset="0"/>
              <a:cs typeface="Times New Roman" panose="02020603050405020304" pitchFamily="18" charset="0"/>
            </a:endParaRPr>
          </a:p>
        </p:txBody>
      </p:sp>
      <p:sp>
        <p:nvSpPr>
          <p:cNvPr id="141" name="Rectángulo 140">
            <a:extLst>
              <a:ext uri="{FF2B5EF4-FFF2-40B4-BE49-F238E27FC236}">
                <a16:creationId xmlns:a16="http://schemas.microsoft.com/office/drawing/2014/main" id="{76BE240A-040B-4A9C-9CDD-485F40658BFE}"/>
              </a:ext>
            </a:extLst>
          </p:cNvPr>
          <p:cNvSpPr/>
          <p:nvPr/>
        </p:nvSpPr>
        <p:spPr>
          <a:xfrm>
            <a:off x="4479332" y="5520280"/>
            <a:ext cx="1174074" cy="861774"/>
          </a:xfrm>
          <a:prstGeom prst="rect">
            <a:avLst/>
          </a:prstGeom>
        </p:spPr>
        <p:txBody>
          <a:bodyPr wrap="square">
            <a:spAutoFit/>
          </a:bodyPr>
          <a:lstStyle/>
          <a:p>
            <a:r>
              <a:rPr lang="es-CO" sz="1000" dirty="0">
                <a:latin typeface="Times New Roman" panose="02020603050405020304" pitchFamily="18" charset="0"/>
                <a:cs typeface="Times New Roman" panose="02020603050405020304" pitchFamily="18" charset="0"/>
              </a:rPr>
              <a:t>Carpeta </a:t>
            </a:r>
            <a:r>
              <a:rPr lang="es-CO" sz="1000" dirty="0" err="1">
                <a:latin typeface="Times New Roman" panose="02020603050405020304" pitchFamily="18" charset="0"/>
                <a:cs typeface="Times New Roman" panose="02020603050405020304" pitchFamily="18" charset="0"/>
              </a:rPr>
              <a:t>crops</a:t>
            </a:r>
            <a:r>
              <a:rPr lang="es-CO" sz="1000" dirty="0">
                <a:latin typeface="Times New Roman" panose="02020603050405020304" pitchFamily="18" charset="0"/>
                <a:cs typeface="Times New Roman" panose="02020603050405020304" pitchFamily="18" charset="0"/>
              </a:rPr>
              <a:t>: Contiene el recorte de los objetos detectados en las predicciones.</a:t>
            </a:r>
          </a:p>
        </p:txBody>
      </p:sp>
      <p:sp>
        <p:nvSpPr>
          <p:cNvPr id="143" name="CuadroTexto 142">
            <a:extLst>
              <a:ext uri="{FF2B5EF4-FFF2-40B4-BE49-F238E27FC236}">
                <a16:creationId xmlns:a16="http://schemas.microsoft.com/office/drawing/2014/main" id="{77707D3F-BC6B-495C-B3BD-DC2996BC4A21}"/>
              </a:ext>
            </a:extLst>
          </p:cNvPr>
          <p:cNvSpPr txBox="1"/>
          <p:nvPr/>
        </p:nvSpPr>
        <p:spPr>
          <a:xfrm>
            <a:off x="7322697" y="5754454"/>
            <a:ext cx="449726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Carpeta </a:t>
            </a:r>
            <a:r>
              <a:rPr lang="es-MX" sz="1100" dirty="0" err="1">
                <a:latin typeface="Times New Roman" panose="02020603050405020304" pitchFamily="18" charset="0"/>
                <a:cs typeface="Times New Roman" panose="02020603050405020304" pitchFamily="18" charset="0"/>
              </a:rPr>
              <a:t>labels</a:t>
            </a:r>
            <a:r>
              <a:rPr lang="es-MX" sz="1100" dirty="0">
                <a:latin typeface="Times New Roman" panose="02020603050405020304" pitchFamily="18" charset="0"/>
                <a:cs typeface="Times New Roman" panose="02020603050405020304" pitchFamily="18" charset="0"/>
              </a:rPr>
              <a:t>: Almacena archivos .</a:t>
            </a:r>
            <a:r>
              <a:rPr lang="es-MX" sz="1100" dirty="0" err="1">
                <a:latin typeface="Times New Roman" panose="02020603050405020304" pitchFamily="18" charset="0"/>
                <a:cs typeface="Times New Roman" panose="02020603050405020304" pitchFamily="18" charset="0"/>
              </a:rPr>
              <a:t>txt</a:t>
            </a:r>
            <a:r>
              <a:rPr lang="es-MX" sz="1100" dirty="0">
                <a:latin typeface="Times New Roman" panose="02020603050405020304" pitchFamily="18" charset="0"/>
                <a:cs typeface="Times New Roman" panose="02020603050405020304" pitchFamily="18" charset="0"/>
              </a:rPr>
              <a:t> que contienen información acerca de la clase y la ubicación de las predicciones en el conjunto de datos. </a:t>
            </a:r>
            <a:endParaRPr lang="es-CO" sz="11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6C6F7EB0-7F43-4DE6-878B-9593C49DB97E}"/>
              </a:ext>
            </a:extLst>
          </p:cNvPr>
          <p:cNvPicPr>
            <a:picLocks noChangeAspect="1"/>
          </p:cNvPicPr>
          <p:nvPr/>
        </p:nvPicPr>
        <p:blipFill>
          <a:blip r:embed="rId22"/>
          <a:stretch>
            <a:fillRect/>
          </a:stretch>
        </p:blipFill>
        <p:spPr>
          <a:xfrm>
            <a:off x="4533667" y="4199694"/>
            <a:ext cx="900863" cy="208464"/>
          </a:xfrm>
          <a:prstGeom prst="rect">
            <a:avLst/>
          </a:prstGeom>
        </p:spPr>
      </p:pic>
      <p:sp>
        <p:nvSpPr>
          <p:cNvPr id="46" name="CuadroTexto 45">
            <a:extLst>
              <a:ext uri="{FF2B5EF4-FFF2-40B4-BE49-F238E27FC236}">
                <a16:creationId xmlns:a16="http://schemas.microsoft.com/office/drawing/2014/main" id="{BADB6826-3999-4257-99D6-906A9E4E916E}"/>
              </a:ext>
            </a:extLst>
          </p:cNvPr>
          <p:cNvSpPr txBox="1"/>
          <p:nvPr/>
        </p:nvSpPr>
        <p:spPr>
          <a:xfrm>
            <a:off x="4373769" y="2786797"/>
            <a:ext cx="1283990" cy="138499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Guarda los </a:t>
            </a:r>
            <a:r>
              <a:rPr lang="es-MX" sz="1200" dirty="0" err="1">
                <a:latin typeface="Times New Roman" panose="02020603050405020304" pitchFamily="18" charset="0"/>
                <a:cs typeface="Times New Roman" panose="02020603050405020304" pitchFamily="18" charset="0"/>
              </a:rPr>
              <a:t>crops</a:t>
            </a:r>
            <a:r>
              <a:rPr lang="es-MX" sz="1200" dirty="0">
                <a:latin typeface="Times New Roman" panose="02020603050405020304" pitchFamily="18" charset="0"/>
                <a:cs typeface="Times New Roman" panose="02020603050405020304" pitchFamily="18" charset="0"/>
              </a:rPr>
              <a:t> por que el </a:t>
            </a:r>
            <a:r>
              <a:rPr lang="es-MX" sz="1200" dirty="0" err="1">
                <a:latin typeface="Times New Roman" panose="02020603050405020304" pitchFamily="18" charset="0"/>
                <a:cs typeface="Times New Roman" panose="02020603050405020304" pitchFamily="18" charset="0"/>
              </a:rPr>
              <a:t>hiperparametro</a:t>
            </a:r>
            <a:r>
              <a:rPr lang="es-MX" sz="1200" dirty="0">
                <a:latin typeface="Times New Roman" panose="02020603050405020304" pitchFamily="18" charset="0"/>
                <a:cs typeface="Times New Roman" panose="02020603050405020304" pitchFamily="18" charset="0"/>
              </a:rPr>
              <a:t> </a:t>
            </a:r>
            <a:r>
              <a:rPr lang="es-MX" sz="1200" dirty="0" err="1">
                <a:latin typeface="Times New Roman" panose="02020603050405020304" pitchFamily="18" charset="0"/>
                <a:cs typeface="Times New Roman" panose="02020603050405020304" pitchFamily="18" charset="0"/>
              </a:rPr>
              <a:t>save_crop</a:t>
            </a:r>
            <a:r>
              <a:rPr lang="es-MX" sz="1200" dirty="0">
                <a:latin typeface="Times New Roman" panose="02020603050405020304" pitchFamily="18" charset="0"/>
                <a:cs typeface="Times New Roman" panose="02020603050405020304" pitchFamily="18" charset="0"/>
              </a:rPr>
              <a:t> en la predicción se encuentra en True.</a:t>
            </a:r>
            <a:endParaRPr lang="es-CO" sz="1200" dirty="0">
              <a:latin typeface="Times New Roman" panose="02020603050405020304" pitchFamily="18" charset="0"/>
              <a:cs typeface="Times New Roman" panose="02020603050405020304" pitchFamily="18" charset="0"/>
            </a:endParaRPr>
          </a:p>
        </p:txBody>
      </p:sp>
      <p:cxnSp>
        <p:nvCxnSpPr>
          <p:cNvPr id="48" name="Google Shape;442;p29">
            <a:extLst>
              <a:ext uri="{FF2B5EF4-FFF2-40B4-BE49-F238E27FC236}">
                <a16:creationId xmlns:a16="http://schemas.microsoft.com/office/drawing/2014/main" id="{BB9A7A5C-B390-40B7-9A24-A398694FBDA2}"/>
              </a:ext>
            </a:extLst>
          </p:cNvPr>
          <p:cNvCxnSpPr>
            <a:cxnSpLocks/>
            <a:stCxn id="26" idx="0"/>
          </p:cNvCxnSpPr>
          <p:nvPr/>
        </p:nvCxnSpPr>
        <p:spPr>
          <a:xfrm rot="16200000" flipV="1">
            <a:off x="4857426" y="4615946"/>
            <a:ext cx="253917" cy="571"/>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2" name="Imagen 21">
            <a:extLst>
              <a:ext uri="{FF2B5EF4-FFF2-40B4-BE49-F238E27FC236}">
                <a16:creationId xmlns:a16="http://schemas.microsoft.com/office/drawing/2014/main" id="{FD5DB28A-FDF0-423A-87D8-210379A47D18}"/>
              </a:ext>
            </a:extLst>
          </p:cNvPr>
          <p:cNvPicPr>
            <a:picLocks noChangeAspect="1"/>
          </p:cNvPicPr>
          <p:nvPr/>
        </p:nvPicPr>
        <p:blipFill>
          <a:blip r:embed="rId23"/>
          <a:stretch>
            <a:fillRect/>
          </a:stretch>
        </p:blipFill>
        <p:spPr>
          <a:xfrm>
            <a:off x="7274075" y="6205296"/>
            <a:ext cx="1124107" cy="181000"/>
          </a:xfrm>
          <a:prstGeom prst="rect">
            <a:avLst/>
          </a:prstGeom>
        </p:spPr>
      </p:pic>
      <p:sp>
        <p:nvSpPr>
          <p:cNvPr id="53" name="CuadroTexto 52">
            <a:extLst>
              <a:ext uri="{FF2B5EF4-FFF2-40B4-BE49-F238E27FC236}">
                <a16:creationId xmlns:a16="http://schemas.microsoft.com/office/drawing/2014/main" id="{87254D39-1C05-4455-AF6D-BB8C5A5DB529}"/>
              </a:ext>
            </a:extLst>
          </p:cNvPr>
          <p:cNvSpPr txBox="1"/>
          <p:nvPr/>
        </p:nvSpPr>
        <p:spPr>
          <a:xfrm>
            <a:off x="8426141" y="6134212"/>
            <a:ext cx="351184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Guarda los </a:t>
            </a:r>
            <a:r>
              <a:rPr lang="es-MX" sz="1100" dirty="0" err="1">
                <a:latin typeface="Times New Roman" panose="02020603050405020304" pitchFamily="18" charset="0"/>
                <a:cs typeface="Times New Roman" panose="02020603050405020304" pitchFamily="18" charset="0"/>
              </a:rPr>
              <a:t>labels</a:t>
            </a:r>
            <a:r>
              <a:rPr lang="es-MX" sz="1100" dirty="0">
                <a:latin typeface="Times New Roman" panose="02020603050405020304" pitchFamily="18" charset="0"/>
                <a:cs typeface="Times New Roman" panose="02020603050405020304" pitchFamily="18" charset="0"/>
              </a:rPr>
              <a:t> por que el </a:t>
            </a:r>
            <a:r>
              <a:rPr lang="es-MX" sz="1100" dirty="0" err="1">
                <a:latin typeface="Times New Roman" panose="02020603050405020304" pitchFamily="18" charset="0"/>
                <a:cs typeface="Times New Roman" panose="02020603050405020304" pitchFamily="18" charset="0"/>
              </a:rPr>
              <a:t>hiperparametro</a:t>
            </a:r>
            <a:r>
              <a:rPr lang="es-MX" sz="1100" dirty="0">
                <a:latin typeface="Times New Roman" panose="02020603050405020304" pitchFamily="18" charset="0"/>
                <a:cs typeface="Times New Roman" panose="02020603050405020304" pitchFamily="18" charset="0"/>
              </a:rPr>
              <a:t> </a:t>
            </a:r>
            <a:r>
              <a:rPr lang="es-MX" sz="1100" dirty="0" err="1">
                <a:latin typeface="Times New Roman" panose="02020603050405020304" pitchFamily="18" charset="0"/>
                <a:cs typeface="Times New Roman" panose="02020603050405020304" pitchFamily="18" charset="0"/>
              </a:rPr>
              <a:t>save_txt</a:t>
            </a:r>
            <a:r>
              <a:rPr lang="es-MX" sz="1100" dirty="0">
                <a:latin typeface="Times New Roman" panose="02020603050405020304" pitchFamily="18" charset="0"/>
                <a:cs typeface="Times New Roman" panose="02020603050405020304" pitchFamily="18" charset="0"/>
              </a:rPr>
              <a:t> se encuentra en True.</a:t>
            </a:r>
            <a:endParaRPr lang="es-CO" sz="1100" dirty="0">
              <a:latin typeface="Times New Roman" panose="02020603050405020304" pitchFamily="18" charset="0"/>
              <a:cs typeface="Times New Roman" panose="02020603050405020304" pitchFamily="18" charset="0"/>
            </a:endParaRPr>
          </a:p>
        </p:txBody>
      </p:sp>
      <p:cxnSp>
        <p:nvCxnSpPr>
          <p:cNvPr id="54" name="Google Shape;123;p17">
            <a:extLst>
              <a:ext uri="{FF2B5EF4-FFF2-40B4-BE49-F238E27FC236}">
                <a16:creationId xmlns:a16="http://schemas.microsoft.com/office/drawing/2014/main" id="{31F02927-79E5-41CB-A3C0-49AD0E0A82EB}"/>
              </a:ext>
            </a:extLst>
          </p:cNvPr>
          <p:cNvCxnSpPr>
            <a:cxnSpLocks/>
            <a:stCxn id="31" idx="3"/>
          </p:cNvCxnSpPr>
          <p:nvPr/>
        </p:nvCxnSpPr>
        <p:spPr>
          <a:xfrm flipH="1">
            <a:off x="7204673" y="5076314"/>
            <a:ext cx="121656" cy="1221967"/>
          </a:xfrm>
          <a:prstGeom prst="bentConnector4">
            <a:avLst>
              <a:gd name="adj1" fmla="val 99481"/>
              <a:gd name="adj2" fmla="val 55623"/>
            </a:avLst>
          </a:prstGeom>
          <a:noFill/>
          <a:ln w="9525" cap="flat" cmpd="sng">
            <a:solidFill>
              <a:schemeClr val="dk1"/>
            </a:solidFill>
            <a:prstDash val="solid"/>
            <a:round/>
            <a:headEnd type="none" w="med" len="med"/>
            <a:tailEnd type="diamond" w="med" len="med"/>
          </a:ln>
        </p:spPr>
      </p:cxnSp>
      <p:sp>
        <p:nvSpPr>
          <p:cNvPr id="49" name="Título 1">
            <a:extLst>
              <a:ext uri="{FF2B5EF4-FFF2-40B4-BE49-F238E27FC236}">
                <a16:creationId xmlns:a16="http://schemas.microsoft.com/office/drawing/2014/main" id="{0DE3EE4C-8B76-435C-BB64-01A2C9D20347}"/>
              </a:ext>
            </a:extLst>
          </p:cNvPr>
          <p:cNvSpPr txBox="1">
            <a:spLocks/>
          </p:cNvSpPr>
          <p:nvPr/>
        </p:nvSpPr>
        <p:spPr>
          <a:xfrm>
            <a:off x="1092830" y="-585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spTree>
    <p:extLst>
      <p:ext uri="{BB962C8B-B14F-4D97-AF65-F5344CB8AC3E}">
        <p14:creationId xmlns:p14="http://schemas.microsoft.com/office/powerpoint/2010/main" val="412887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3" name="Imagen 22">
            <a:extLst>
              <a:ext uri="{FF2B5EF4-FFF2-40B4-BE49-F238E27FC236}">
                <a16:creationId xmlns:a16="http://schemas.microsoft.com/office/drawing/2014/main" id="{63819A36-5D13-4481-AEE7-581B69A0B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63" y="1751734"/>
            <a:ext cx="1838582" cy="1401558"/>
          </a:xfrm>
          <a:prstGeom prst="rect">
            <a:avLst/>
          </a:prstGeom>
        </p:spPr>
      </p:pic>
      <p:pic>
        <p:nvPicPr>
          <p:cNvPr id="25" name="Imagen 24">
            <a:extLst>
              <a:ext uri="{FF2B5EF4-FFF2-40B4-BE49-F238E27FC236}">
                <a16:creationId xmlns:a16="http://schemas.microsoft.com/office/drawing/2014/main" id="{32604617-14EA-4DC3-BA15-F510F1EEA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6" y="1751734"/>
            <a:ext cx="1770219" cy="1401558"/>
          </a:xfrm>
          <a:prstGeom prst="rect">
            <a:avLst/>
          </a:prstGeom>
        </p:spPr>
      </p:pic>
      <p:pic>
        <p:nvPicPr>
          <p:cNvPr id="26" name="Imagen 25">
            <a:extLst>
              <a:ext uri="{FF2B5EF4-FFF2-40B4-BE49-F238E27FC236}">
                <a16:creationId xmlns:a16="http://schemas.microsoft.com/office/drawing/2014/main" id="{FE6C7935-0EA2-4784-80D1-681DC43D5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4" y="3278328"/>
            <a:ext cx="1838582" cy="1718529"/>
          </a:xfrm>
          <a:prstGeom prst="rect">
            <a:avLst/>
          </a:prstGeom>
        </p:spPr>
      </p:pic>
      <p:pic>
        <p:nvPicPr>
          <p:cNvPr id="27" name="Imagen 26">
            <a:extLst>
              <a:ext uri="{FF2B5EF4-FFF2-40B4-BE49-F238E27FC236}">
                <a16:creationId xmlns:a16="http://schemas.microsoft.com/office/drawing/2014/main" id="{C78EA036-FB20-45C5-8BEC-8C6EA481F470}"/>
              </a:ext>
            </a:extLst>
          </p:cNvPr>
          <p:cNvPicPr>
            <a:picLocks noChangeAspect="1"/>
          </p:cNvPicPr>
          <p:nvPr/>
        </p:nvPicPr>
        <p:blipFill rotWithShape="1">
          <a:blip r:embed="rId6">
            <a:extLst>
              <a:ext uri="{28A0092B-C50C-407E-A947-70E740481C1C}">
                <a14:useLocalDpi xmlns:a14="http://schemas.microsoft.com/office/drawing/2010/main" val="0"/>
              </a:ext>
            </a:extLst>
          </a:blip>
          <a:srcRect l="17667"/>
          <a:stretch/>
        </p:blipFill>
        <p:spPr>
          <a:xfrm>
            <a:off x="2602527" y="3278328"/>
            <a:ext cx="1770219" cy="1718528"/>
          </a:xfrm>
          <a:prstGeom prst="rect">
            <a:avLst/>
          </a:prstGeom>
        </p:spPr>
      </p:pic>
      <p:pic>
        <p:nvPicPr>
          <p:cNvPr id="28" name="Imagen 27">
            <a:extLst>
              <a:ext uri="{FF2B5EF4-FFF2-40B4-BE49-F238E27FC236}">
                <a16:creationId xmlns:a16="http://schemas.microsoft.com/office/drawing/2014/main" id="{E4B4322B-B5EF-4FEA-BF2D-7FEDABB64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462" y="5123574"/>
            <a:ext cx="1838582" cy="1378937"/>
          </a:xfrm>
          <a:prstGeom prst="rect">
            <a:avLst/>
          </a:prstGeom>
        </p:spPr>
      </p:pic>
      <p:pic>
        <p:nvPicPr>
          <p:cNvPr id="29" name="Imagen 28">
            <a:extLst>
              <a:ext uri="{FF2B5EF4-FFF2-40B4-BE49-F238E27FC236}">
                <a16:creationId xmlns:a16="http://schemas.microsoft.com/office/drawing/2014/main" id="{485800B1-1FA3-4B8C-A34C-A410BD21D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2524" y="5123574"/>
            <a:ext cx="1770219" cy="1378937"/>
          </a:xfrm>
          <a:prstGeom prst="rect">
            <a:avLst/>
          </a:prstGeom>
        </p:spPr>
      </p:pic>
      <p:pic>
        <p:nvPicPr>
          <p:cNvPr id="30" name="Imagen 29">
            <a:extLst>
              <a:ext uri="{FF2B5EF4-FFF2-40B4-BE49-F238E27FC236}">
                <a16:creationId xmlns:a16="http://schemas.microsoft.com/office/drawing/2014/main" id="{13D50064-ADE7-49D5-B6D1-1FBD5E38BB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8448" y="1734970"/>
            <a:ext cx="2045179" cy="1418322"/>
          </a:xfrm>
          <a:prstGeom prst="rect">
            <a:avLst/>
          </a:prstGeom>
        </p:spPr>
      </p:pic>
      <p:pic>
        <p:nvPicPr>
          <p:cNvPr id="31" name="Imagen 30">
            <a:extLst>
              <a:ext uri="{FF2B5EF4-FFF2-40B4-BE49-F238E27FC236}">
                <a16:creationId xmlns:a16="http://schemas.microsoft.com/office/drawing/2014/main" id="{1B63B74E-FD84-4580-903C-1DA3701592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8448" y="3282031"/>
            <a:ext cx="2045179" cy="1713490"/>
          </a:xfrm>
          <a:prstGeom prst="rect">
            <a:avLst/>
          </a:prstGeom>
        </p:spPr>
      </p:pic>
      <p:pic>
        <p:nvPicPr>
          <p:cNvPr id="32" name="Imagen 31">
            <a:extLst>
              <a:ext uri="{FF2B5EF4-FFF2-40B4-BE49-F238E27FC236}">
                <a16:creationId xmlns:a16="http://schemas.microsoft.com/office/drawing/2014/main" id="{53D123BF-C5E9-4CEB-8CF3-91734CDC43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38448" y="5112896"/>
            <a:ext cx="2045180" cy="1356547"/>
          </a:xfrm>
          <a:prstGeom prst="rect">
            <a:avLst/>
          </a:prstGeom>
        </p:spPr>
      </p:pic>
      <p:pic>
        <p:nvPicPr>
          <p:cNvPr id="33" name="Imagen 32">
            <a:extLst>
              <a:ext uri="{FF2B5EF4-FFF2-40B4-BE49-F238E27FC236}">
                <a16:creationId xmlns:a16="http://schemas.microsoft.com/office/drawing/2014/main" id="{1A1BD1B6-AA83-40D0-A524-C3FDF62F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0362" y="1744307"/>
            <a:ext cx="1850772" cy="1417773"/>
          </a:xfrm>
          <a:prstGeom prst="rect">
            <a:avLst/>
          </a:prstGeom>
        </p:spPr>
      </p:pic>
      <p:pic>
        <p:nvPicPr>
          <p:cNvPr id="34" name="Imagen 33">
            <a:extLst>
              <a:ext uri="{FF2B5EF4-FFF2-40B4-BE49-F238E27FC236}">
                <a16:creationId xmlns:a16="http://schemas.microsoft.com/office/drawing/2014/main" id="{290238EA-513C-41BF-B06D-8F35111DD4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90363" y="3285205"/>
            <a:ext cx="1850771" cy="1710316"/>
          </a:xfrm>
          <a:prstGeom prst="rect">
            <a:avLst/>
          </a:prstGeom>
        </p:spPr>
      </p:pic>
      <p:pic>
        <p:nvPicPr>
          <p:cNvPr id="21" name="Imagen 20">
            <a:extLst>
              <a:ext uri="{FF2B5EF4-FFF2-40B4-BE49-F238E27FC236}">
                <a16:creationId xmlns:a16="http://schemas.microsoft.com/office/drawing/2014/main" id="{427EEDE5-245A-48D9-902B-0AC5F96E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02008" y="5116146"/>
            <a:ext cx="1840904" cy="1369277"/>
          </a:xfrm>
          <a:prstGeom prst="rect">
            <a:avLst/>
          </a:prstGeom>
        </p:spPr>
      </p:pic>
      <p:pic>
        <p:nvPicPr>
          <p:cNvPr id="35" name="Imagen 34">
            <a:extLst>
              <a:ext uri="{FF2B5EF4-FFF2-40B4-BE49-F238E27FC236}">
                <a16:creationId xmlns:a16="http://schemas.microsoft.com/office/drawing/2014/main" id="{4D491493-B491-4999-A88F-CA6697BBAA2D}"/>
              </a:ext>
            </a:extLst>
          </p:cNvPr>
          <p:cNvPicPr>
            <a:picLocks noChangeAspect="1"/>
          </p:cNvPicPr>
          <p:nvPr/>
        </p:nvPicPr>
        <p:blipFill rotWithShape="1">
          <a:blip r:embed="rId15">
            <a:extLst>
              <a:ext uri="{28A0092B-C50C-407E-A947-70E740481C1C}">
                <a14:useLocalDpi xmlns:a14="http://schemas.microsoft.com/office/drawing/2010/main" val="0"/>
              </a:ext>
            </a:extLst>
          </a:blip>
          <a:srcRect l="25385"/>
          <a:stretch/>
        </p:blipFill>
        <p:spPr>
          <a:xfrm>
            <a:off x="9310260" y="1766910"/>
            <a:ext cx="2200848" cy="1410896"/>
          </a:xfrm>
          <a:prstGeom prst="rect">
            <a:avLst/>
          </a:prstGeom>
        </p:spPr>
      </p:pic>
      <p:pic>
        <p:nvPicPr>
          <p:cNvPr id="36" name="Imagen 35">
            <a:extLst>
              <a:ext uri="{FF2B5EF4-FFF2-40B4-BE49-F238E27FC236}">
                <a16:creationId xmlns:a16="http://schemas.microsoft.com/office/drawing/2014/main" id="{B6D9CDF6-E83A-4A48-8E8A-A0BEED5A7B1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0260" y="3305101"/>
            <a:ext cx="2200848" cy="1692566"/>
          </a:xfrm>
          <a:prstGeom prst="rect">
            <a:avLst/>
          </a:prstGeom>
        </p:spPr>
      </p:pic>
      <p:pic>
        <p:nvPicPr>
          <p:cNvPr id="38" name="Imagen 37">
            <a:extLst>
              <a:ext uri="{FF2B5EF4-FFF2-40B4-BE49-F238E27FC236}">
                <a16:creationId xmlns:a16="http://schemas.microsoft.com/office/drawing/2014/main" id="{A75F7A87-F589-4B10-81AE-C14179DAB25A}"/>
              </a:ext>
            </a:extLst>
          </p:cNvPr>
          <p:cNvPicPr>
            <a:picLocks noChangeAspect="1"/>
          </p:cNvPicPr>
          <p:nvPr/>
        </p:nvPicPr>
        <p:blipFill rotWithShape="1">
          <a:blip r:embed="rId17">
            <a:extLst>
              <a:ext uri="{28A0092B-C50C-407E-A947-70E740481C1C}">
                <a14:useLocalDpi xmlns:a14="http://schemas.microsoft.com/office/drawing/2010/main" val="0"/>
              </a:ext>
            </a:extLst>
          </a:blip>
          <a:srcRect r="24041"/>
          <a:stretch/>
        </p:blipFill>
        <p:spPr>
          <a:xfrm>
            <a:off x="9308483" y="5134518"/>
            <a:ext cx="2218053" cy="1377568"/>
          </a:xfrm>
          <a:prstGeom prst="rect">
            <a:avLst/>
          </a:prstGeom>
        </p:spPr>
      </p:pic>
      <p:sp>
        <p:nvSpPr>
          <p:cNvPr id="11" name="Rectángulo 10">
            <a:extLst>
              <a:ext uri="{FF2B5EF4-FFF2-40B4-BE49-F238E27FC236}">
                <a16:creationId xmlns:a16="http://schemas.microsoft.com/office/drawing/2014/main" id="{D6E957B4-AA67-457C-A0E6-1C1188DFD9E8}"/>
              </a:ext>
            </a:extLst>
          </p:cNvPr>
          <p:cNvSpPr/>
          <p:nvPr/>
        </p:nvSpPr>
        <p:spPr>
          <a:xfrm>
            <a:off x="665463" y="1751734"/>
            <a:ext cx="1838581"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39" name="Rectángulo 38">
            <a:extLst>
              <a:ext uri="{FF2B5EF4-FFF2-40B4-BE49-F238E27FC236}">
                <a16:creationId xmlns:a16="http://schemas.microsoft.com/office/drawing/2014/main" id="{7FEA7BC5-91F5-4E3B-900A-122A7E20A8B9}"/>
              </a:ext>
            </a:extLst>
          </p:cNvPr>
          <p:cNvSpPr/>
          <p:nvPr/>
        </p:nvSpPr>
        <p:spPr>
          <a:xfrm>
            <a:off x="2602246" y="1751734"/>
            <a:ext cx="1760628"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0" name="Rectángulo 39">
            <a:extLst>
              <a:ext uri="{FF2B5EF4-FFF2-40B4-BE49-F238E27FC236}">
                <a16:creationId xmlns:a16="http://schemas.microsoft.com/office/drawing/2014/main" id="{68A9BEE1-6FF6-438B-AC12-646C2231DBA4}"/>
              </a:ext>
            </a:extLst>
          </p:cNvPr>
          <p:cNvSpPr/>
          <p:nvPr/>
        </p:nvSpPr>
        <p:spPr>
          <a:xfrm>
            <a:off x="665462" y="3280009"/>
            <a:ext cx="1838582"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1" name="Rectángulo 40">
            <a:extLst>
              <a:ext uri="{FF2B5EF4-FFF2-40B4-BE49-F238E27FC236}">
                <a16:creationId xmlns:a16="http://schemas.microsoft.com/office/drawing/2014/main" id="{580CF703-A1D8-420B-BABE-E9DBE3DBE5A3}"/>
              </a:ext>
            </a:extLst>
          </p:cNvPr>
          <p:cNvSpPr/>
          <p:nvPr/>
        </p:nvSpPr>
        <p:spPr>
          <a:xfrm>
            <a:off x="2612117" y="3273158"/>
            <a:ext cx="1760628"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2" name="Rectángulo 41">
            <a:extLst>
              <a:ext uri="{FF2B5EF4-FFF2-40B4-BE49-F238E27FC236}">
                <a16:creationId xmlns:a16="http://schemas.microsoft.com/office/drawing/2014/main" id="{07C32039-2594-4063-A92F-7B1BBBE83F2C}"/>
              </a:ext>
            </a:extLst>
          </p:cNvPr>
          <p:cNvSpPr/>
          <p:nvPr/>
        </p:nvSpPr>
        <p:spPr>
          <a:xfrm>
            <a:off x="665458" y="5123573"/>
            <a:ext cx="1838583" cy="13676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3" name="Rectángulo 42">
            <a:extLst>
              <a:ext uri="{FF2B5EF4-FFF2-40B4-BE49-F238E27FC236}">
                <a16:creationId xmlns:a16="http://schemas.microsoft.com/office/drawing/2014/main" id="{A120D73C-9677-4ACD-B2F2-612B76689456}"/>
              </a:ext>
            </a:extLst>
          </p:cNvPr>
          <p:cNvSpPr/>
          <p:nvPr/>
        </p:nvSpPr>
        <p:spPr>
          <a:xfrm>
            <a:off x="2612115" y="5123574"/>
            <a:ext cx="1750759" cy="1363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4" name="Rectángulo 43">
            <a:extLst>
              <a:ext uri="{FF2B5EF4-FFF2-40B4-BE49-F238E27FC236}">
                <a16:creationId xmlns:a16="http://schemas.microsoft.com/office/drawing/2014/main" id="{87361DDC-1390-456E-9D69-F6F4A23DDDAC}"/>
              </a:ext>
            </a:extLst>
          </p:cNvPr>
          <p:cNvSpPr/>
          <p:nvPr/>
        </p:nvSpPr>
        <p:spPr>
          <a:xfrm>
            <a:off x="4838448" y="1734968"/>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6990362" y="1742396"/>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4838448" y="3278096"/>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6990362" y="3280033"/>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4838448" y="5110868"/>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7002009" y="5110868"/>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9310260" y="1765954"/>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9308483" y="3305100"/>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9308483" y="5134519"/>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3" name="CuadroTexto 52">
            <a:extLst>
              <a:ext uri="{FF2B5EF4-FFF2-40B4-BE49-F238E27FC236}">
                <a16:creationId xmlns:a16="http://schemas.microsoft.com/office/drawing/2014/main" id="{C881C8AC-360B-4245-9D73-4843B6A4C514}"/>
              </a:ext>
            </a:extLst>
          </p:cNvPr>
          <p:cNvSpPr txBox="1"/>
          <p:nvPr/>
        </p:nvSpPr>
        <p:spPr>
          <a:xfrm>
            <a:off x="1876655" y="1402994"/>
            <a:ext cx="1470919"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marcas</a:t>
            </a:r>
          </a:p>
        </p:txBody>
      </p:sp>
      <p:sp>
        <p:nvSpPr>
          <p:cNvPr id="54" name="CuadroTexto 53">
            <a:extLst>
              <a:ext uri="{FF2B5EF4-FFF2-40B4-BE49-F238E27FC236}">
                <a16:creationId xmlns:a16="http://schemas.microsoft.com/office/drawing/2014/main" id="{5F8AA369-260D-4AA7-819C-E3FB273D0007}"/>
              </a:ext>
            </a:extLst>
          </p:cNvPr>
          <p:cNvSpPr txBox="1"/>
          <p:nvPr/>
        </p:nvSpPr>
        <p:spPr>
          <a:xfrm>
            <a:off x="9308483" y="1242263"/>
            <a:ext cx="2200848" cy="461665"/>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Segmentación de la clase carro</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5889938" y="1402994"/>
            <a:ext cx="2200848"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56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segmentación</a:t>
            </a:r>
          </a:p>
        </p:txBody>
      </p:sp>
    </p:spTree>
    <p:extLst>
      <p:ext uri="{BB962C8B-B14F-4D97-AF65-F5344CB8AC3E}">
        <p14:creationId xmlns:p14="http://schemas.microsoft.com/office/powerpoint/2010/main" val="51487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2E20D6-12C6-4525-B7D7-8A161B7E8062}"/>
              </a:ext>
            </a:extLst>
          </p:cNvPr>
          <p:cNvPicPr/>
          <p:nvPr/>
        </p:nvPicPr>
        <p:blipFill>
          <a:blip r:embed="rId2"/>
          <a:stretch>
            <a:fillRect/>
          </a:stretch>
        </p:blipFill>
        <p:spPr>
          <a:xfrm>
            <a:off x="968674" y="3429000"/>
            <a:ext cx="4000500" cy="2229289"/>
          </a:xfrm>
          <a:prstGeom prst="rect">
            <a:avLst/>
          </a:prstGeom>
        </p:spPr>
      </p:pic>
      <p:sp>
        <p:nvSpPr>
          <p:cNvPr id="7" name="CuadroTexto 6">
            <a:extLst>
              <a:ext uri="{FF2B5EF4-FFF2-40B4-BE49-F238E27FC236}">
                <a16:creationId xmlns:a16="http://schemas.microsoft.com/office/drawing/2014/main" id="{248ECB33-68FE-498D-89EE-913218E50546}"/>
              </a:ext>
            </a:extLst>
          </p:cNvPr>
          <p:cNvSpPr txBox="1"/>
          <p:nvPr/>
        </p:nvSpPr>
        <p:spPr>
          <a:xfrm>
            <a:off x="838200" y="1560538"/>
            <a:ext cx="10515600" cy="33855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Al iniciar el script, es esencial ejecutar las siguientes dos celdas para garantizar el correcto funcionamiento del proyecto:</a:t>
            </a:r>
          </a:p>
        </p:txBody>
      </p:sp>
      <p:sp>
        <p:nvSpPr>
          <p:cNvPr id="8" name="CuadroTexto 7">
            <a:extLst>
              <a:ext uri="{FF2B5EF4-FFF2-40B4-BE49-F238E27FC236}">
                <a16:creationId xmlns:a16="http://schemas.microsoft.com/office/drawing/2014/main" id="{B1E3697F-4D57-4F38-A3D5-A3DC4069C480}"/>
              </a:ext>
            </a:extLst>
          </p:cNvPr>
          <p:cNvSpPr txBox="1"/>
          <p:nvPr/>
        </p:nvSpPr>
        <p:spPr>
          <a:xfrm>
            <a:off x="6556119" y="2331583"/>
            <a:ext cx="4797681" cy="861774"/>
          </a:xfrm>
          <a:prstGeom prst="rect">
            <a:avLst/>
          </a:prstGeom>
          <a:noFill/>
        </p:spPr>
        <p:txBody>
          <a:bodyPr wrap="square" rtlCol="0">
            <a:spAutoFit/>
          </a:bodyPr>
          <a:lstStyle/>
          <a:p>
            <a:r>
              <a:rPr lang="es-MX" b="1" dirty="0">
                <a:latin typeface="Bell MT" panose="02020503060305020303" pitchFamily="18" charset="0"/>
              </a:rPr>
              <a:t>Carga de rutas: </a:t>
            </a:r>
            <a:r>
              <a:rPr lang="es-MX" sz="1600" dirty="0">
                <a:latin typeface="Times New Roman" panose="02020603050405020304" pitchFamily="18" charset="0"/>
                <a:cs typeface="Times New Roman" panose="02020603050405020304" pitchFamily="18" charset="0"/>
              </a:rPr>
              <a:t>Esta celda establece las rutas hacia los diferentes sectores que serán utilizados en etapas posteriores del proyecto.</a:t>
            </a:r>
            <a:endParaRPr lang="es-MX"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98639BC-0B03-45EC-A54C-FDA481661115}"/>
              </a:ext>
            </a:extLst>
          </p:cNvPr>
          <p:cNvSpPr txBox="1"/>
          <p:nvPr/>
        </p:nvSpPr>
        <p:spPr>
          <a:xfrm>
            <a:off x="838200" y="2331583"/>
            <a:ext cx="4261449" cy="861774"/>
          </a:xfrm>
          <a:prstGeom prst="rect">
            <a:avLst/>
          </a:prstGeom>
          <a:noFill/>
        </p:spPr>
        <p:txBody>
          <a:bodyPr wrap="square" rtlCol="0">
            <a:spAutoFit/>
          </a:bodyPr>
          <a:lstStyle/>
          <a:p>
            <a:r>
              <a:rPr lang="es-MX" b="1" dirty="0">
                <a:latin typeface="Bell MT" panose="02020503060305020303" pitchFamily="18" charset="0"/>
              </a:rPr>
              <a:t>Carga de bibliotecas</a:t>
            </a:r>
            <a:r>
              <a:rPr lang="es-MX" dirty="0">
                <a:latin typeface="Bell MT" panose="02020503060305020303" pitchFamily="18" charset="0"/>
              </a:rPr>
              <a:t>: </a:t>
            </a:r>
            <a:r>
              <a:rPr lang="es-CO" sz="1600" dirty="0">
                <a:latin typeface="Times New Roman" panose="02020603050405020304" pitchFamily="18" charset="0"/>
                <a:cs typeface="Times New Roman" panose="02020603050405020304" pitchFamily="18" charset="0"/>
              </a:rPr>
              <a:t>Esta celda facilita la carga de las librerías necesarias para las funciones.</a:t>
            </a:r>
            <a:endParaRPr lang="es-CO" dirty="0">
              <a:latin typeface="Times New Roman" panose="02020603050405020304" pitchFamily="18" charset="0"/>
              <a:cs typeface="Times New Roman" panose="02020603050405020304" pitchFamily="18" charset="0"/>
            </a:endParaRPr>
          </a:p>
        </p:txBody>
      </p:sp>
      <p:pic>
        <p:nvPicPr>
          <p:cNvPr id="10" name="Imagen 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07093C4-BD7E-42D6-9F0F-C5B903889C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1" name="Título 1">
            <a:extLst>
              <a:ext uri="{FF2B5EF4-FFF2-40B4-BE49-F238E27FC236}">
                <a16:creationId xmlns:a16="http://schemas.microsoft.com/office/drawing/2014/main" id="{CB36FD07-C650-48F1-B042-380D3407E992}"/>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Inicialización</a:t>
            </a:r>
          </a:p>
        </p:txBody>
      </p:sp>
      <p:sp>
        <p:nvSpPr>
          <p:cNvPr id="12" name="CuadroTexto 11">
            <a:extLst>
              <a:ext uri="{FF2B5EF4-FFF2-40B4-BE49-F238E27FC236}">
                <a16:creationId xmlns:a16="http://schemas.microsoft.com/office/drawing/2014/main" id="{74B65859-93B9-45CB-9D60-063C708CDF32}"/>
              </a:ext>
            </a:extLst>
          </p:cNvPr>
          <p:cNvSpPr txBox="1"/>
          <p:nvPr/>
        </p:nvSpPr>
        <p:spPr>
          <a:xfrm>
            <a:off x="7644582" y="5527657"/>
            <a:ext cx="4175382" cy="830997"/>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Carpeta destinada a contener los datos que se utilizarán para entrenar el modelo de detección de daños (rayón y abolladura).</a:t>
            </a:r>
            <a:endParaRPr lang="es-CO" sz="16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4BCD911B-5AB9-4F07-AAD3-D9DCF700B941}"/>
              </a:ext>
            </a:extLst>
          </p:cNvPr>
          <p:cNvPicPr>
            <a:picLocks noChangeAspect="1"/>
          </p:cNvPicPr>
          <p:nvPr/>
        </p:nvPicPr>
        <p:blipFill>
          <a:blip r:embed="rId4"/>
          <a:stretch>
            <a:fillRect/>
          </a:stretch>
        </p:blipFill>
        <p:spPr>
          <a:xfrm>
            <a:off x="6565412" y="5658289"/>
            <a:ext cx="733527" cy="333422"/>
          </a:xfrm>
          <a:prstGeom prst="rect">
            <a:avLst/>
          </a:prstGeom>
        </p:spPr>
      </p:pic>
      <p:sp>
        <p:nvSpPr>
          <p:cNvPr id="3" name="Rectángulo 2">
            <a:extLst>
              <a:ext uri="{FF2B5EF4-FFF2-40B4-BE49-F238E27FC236}">
                <a16:creationId xmlns:a16="http://schemas.microsoft.com/office/drawing/2014/main" id="{ED52237D-5EC4-4A84-A545-F3E9E821D7BD}"/>
              </a:ext>
            </a:extLst>
          </p:cNvPr>
          <p:cNvSpPr/>
          <p:nvPr/>
        </p:nvSpPr>
        <p:spPr>
          <a:xfrm>
            <a:off x="6219768" y="6038824"/>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4" name="Imagen 3">
            <a:extLst>
              <a:ext uri="{FF2B5EF4-FFF2-40B4-BE49-F238E27FC236}">
                <a16:creationId xmlns:a16="http://schemas.microsoft.com/office/drawing/2014/main" id="{6652A793-7777-4534-894E-D2A1773E075C}"/>
              </a:ext>
            </a:extLst>
          </p:cNvPr>
          <p:cNvPicPr>
            <a:picLocks noChangeAspect="1"/>
          </p:cNvPicPr>
          <p:nvPr/>
        </p:nvPicPr>
        <p:blipFill>
          <a:blip r:embed="rId5"/>
          <a:stretch>
            <a:fillRect/>
          </a:stretch>
        </p:blipFill>
        <p:spPr>
          <a:xfrm>
            <a:off x="6556119" y="3429000"/>
            <a:ext cx="5089034" cy="2098657"/>
          </a:xfrm>
          <a:prstGeom prst="rect">
            <a:avLst/>
          </a:prstGeom>
        </p:spPr>
      </p:pic>
    </p:spTree>
    <p:extLst>
      <p:ext uri="{BB962C8B-B14F-4D97-AF65-F5344CB8AC3E}">
        <p14:creationId xmlns:p14="http://schemas.microsoft.com/office/powerpoint/2010/main" val="165343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n 57">
            <a:extLst>
              <a:ext uri="{FF2B5EF4-FFF2-40B4-BE49-F238E27FC236}">
                <a16:creationId xmlns:a16="http://schemas.microsoft.com/office/drawing/2014/main" id="{6F7805E6-5DB8-4A7D-BBEF-DD8E4123A3D7}"/>
              </a:ext>
            </a:extLst>
          </p:cNvPr>
          <p:cNvPicPr>
            <a:picLocks noChangeAspect="1"/>
          </p:cNvPicPr>
          <p:nvPr/>
        </p:nvPicPr>
        <p:blipFill rotWithShape="1">
          <a:blip r:embed="rId2">
            <a:extLst>
              <a:ext uri="{28A0092B-C50C-407E-A947-70E740481C1C}">
                <a14:useLocalDpi xmlns:a14="http://schemas.microsoft.com/office/drawing/2010/main" val="0"/>
              </a:ext>
            </a:extLst>
          </a:blip>
          <a:srcRect r="25632"/>
          <a:stretch/>
        </p:blipFill>
        <p:spPr>
          <a:xfrm>
            <a:off x="2436370" y="5077011"/>
            <a:ext cx="2045179" cy="1360725"/>
          </a:xfrm>
          <a:prstGeom prst="rect">
            <a:avLst/>
          </a:prstGeom>
        </p:spPr>
      </p:pic>
      <p:pic>
        <p:nvPicPr>
          <p:cNvPr id="37" name="Imagen 36">
            <a:extLst>
              <a:ext uri="{FF2B5EF4-FFF2-40B4-BE49-F238E27FC236}">
                <a16:creationId xmlns:a16="http://schemas.microsoft.com/office/drawing/2014/main" id="{0F9B57E2-5505-413D-BDAD-3622B282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371" y="3231748"/>
            <a:ext cx="2045178" cy="1733984"/>
          </a:xfrm>
          <a:prstGeom prst="rect">
            <a:avLst/>
          </a:prstGeom>
        </p:spPr>
      </p:pic>
      <p:pic>
        <p:nvPicPr>
          <p:cNvPr id="22" name="Imagen 21">
            <a:extLst>
              <a:ext uri="{FF2B5EF4-FFF2-40B4-BE49-F238E27FC236}">
                <a16:creationId xmlns:a16="http://schemas.microsoft.com/office/drawing/2014/main" id="{4DE0237A-7108-404F-BC7F-29A2C1A81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370" y="1700381"/>
            <a:ext cx="2045179" cy="1423941"/>
          </a:xfrm>
          <a:prstGeom prst="rect">
            <a:avLst/>
          </a:prstGeom>
        </p:spPr>
      </p:pic>
      <p:pic>
        <p:nvPicPr>
          <p:cNvPr id="17" name="Imagen 16">
            <a:extLst>
              <a:ext uri="{FF2B5EF4-FFF2-40B4-BE49-F238E27FC236}">
                <a16:creationId xmlns:a16="http://schemas.microsoft.com/office/drawing/2014/main" id="{2A9E1050-DD8B-426A-B84C-537F7B7FD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845" y="3222663"/>
            <a:ext cx="1864422" cy="1717744"/>
          </a:xfrm>
          <a:prstGeom prst="rect">
            <a:avLst/>
          </a:prstGeom>
        </p:spPr>
      </p:pic>
      <p:pic>
        <p:nvPicPr>
          <p:cNvPr id="19" name="Imagen 18">
            <a:extLst>
              <a:ext uri="{FF2B5EF4-FFF2-40B4-BE49-F238E27FC236}">
                <a16:creationId xmlns:a16="http://schemas.microsoft.com/office/drawing/2014/main" id="{74492652-7CE0-4F0B-B1B4-3D3E5EBAD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493" y="5068461"/>
            <a:ext cx="1852775" cy="1360725"/>
          </a:xfrm>
          <a:prstGeom prst="rect">
            <a:avLst/>
          </a:prstGeom>
        </p:spPr>
      </p:pic>
      <p:pic>
        <p:nvPicPr>
          <p:cNvPr id="15" name="Imagen 14">
            <a:extLst>
              <a:ext uri="{FF2B5EF4-FFF2-40B4-BE49-F238E27FC236}">
                <a16:creationId xmlns:a16="http://schemas.microsoft.com/office/drawing/2014/main" id="{34DBEC35-83D8-4D16-B96B-E2ACAE597C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8846" y="1694371"/>
            <a:ext cx="1864422" cy="1423940"/>
          </a:xfrm>
          <a:prstGeom prst="rect">
            <a:avLst/>
          </a:prstGeom>
        </p:spPr>
      </p:pic>
      <p:pic>
        <p:nvPicPr>
          <p:cNvPr id="7" name="Imagen 6">
            <a:extLst>
              <a:ext uri="{FF2B5EF4-FFF2-40B4-BE49-F238E27FC236}">
                <a16:creationId xmlns:a16="http://schemas.microsoft.com/office/drawing/2014/main" id="{CC742BE7-716F-4ED9-B608-C6B2D1E10592}"/>
              </a:ext>
            </a:extLst>
          </p:cNvPr>
          <p:cNvPicPr>
            <a:picLocks noChangeAspect="1"/>
          </p:cNvPicPr>
          <p:nvPr/>
        </p:nvPicPr>
        <p:blipFill rotWithShape="1">
          <a:blip r:embed="rId8">
            <a:extLst>
              <a:ext uri="{28A0092B-C50C-407E-A947-70E740481C1C}">
                <a14:useLocalDpi xmlns:a14="http://schemas.microsoft.com/office/drawing/2010/main" val="0"/>
              </a:ext>
            </a:extLst>
          </a:blip>
          <a:srcRect l="11958" t="12099" r="17083" b="8334"/>
          <a:stretch/>
        </p:blipFill>
        <p:spPr>
          <a:xfrm>
            <a:off x="7532245" y="5086834"/>
            <a:ext cx="2229697" cy="1350903"/>
          </a:xfrm>
          <a:prstGeom prst="rect">
            <a:avLst/>
          </a:prstGeom>
        </p:spPr>
      </p:pic>
      <p:pic>
        <p:nvPicPr>
          <p:cNvPr id="5" name="Imagen 4">
            <a:extLst>
              <a:ext uri="{FF2B5EF4-FFF2-40B4-BE49-F238E27FC236}">
                <a16:creationId xmlns:a16="http://schemas.microsoft.com/office/drawing/2014/main" id="{1EB3DC0A-695E-40E2-B7DA-18AF59C96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7671" y="1719819"/>
            <a:ext cx="2200848" cy="1406026"/>
          </a:xfrm>
          <a:prstGeom prst="rect">
            <a:avLst/>
          </a:prstGeom>
        </p:spPr>
      </p:pic>
      <p:pic>
        <p:nvPicPr>
          <p:cNvPr id="3" name="Imagen 2">
            <a:extLst>
              <a:ext uri="{FF2B5EF4-FFF2-40B4-BE49-F238E27FC236}">
                <a16:creationId xmlns:a16="http://schemas.microsoft.com/office/drawing/2014/main" id="{0AD372F1-3CF3-4B7F-9485-F5C006368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2245" y="3257416"/>
            <a:ext cx="2216275" cy="1697848"/>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11">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44" name="Rectángulo 43">
            <a:extLst>
              <a:ext uri="{FF2B5EF4-FFF2-40B4-BE49-F238E27FC236}">
                <a16:creationId xmlns:a16="http://schemas.microsoft.com/office/drawing/2014/main" id="{87361DDC-1390-456E-9D69-F6F4A23DDDAC}"/>
              </a:ext>
            </a:extLst>
          </p:cNvPr>
          <p:cNvSpPr/>
          <p:nvPr/>
        </p:nvSpPr>
        <p:spPr>
          <a:xfrm>
            <a:off x="2438148" y="1694711"/>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5082400" y="1694711"/>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2438148" y="3237839"/>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5082400" y="3232348"/>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2438148" y="5070611"/>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5094047" y="5063183"/>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7537576" y="1718269"/>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7535799" y="3257415"/>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7535799" y="5086834"/>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4" name="CuadroTexto 53">
            <a:extLst>
              <a:ext uri="{FF2B5EF4-FFF2-40B4-BE49-F238E27FC236}">
                <a16:creationId xmlns:a16="http://schemas.microsoft.com/office/drawing/2014/main" id="{5F8AA369-260D-4AA7-819C-E3FB273D0007}"/>
              </a:ext>
            </a:extLst>
          </p:cNvPr>
          <p:cNvSpPr txBox="1"/>
          <p:nvPr/>
        </p:nvSpPr>
        <p:spPr>
          <a:xfrm>
            <a:off x="7266981" y="1304659"/>
            <a:ext cx="2753909" cy="307777"/>
          </a:xfrm>
          <a:prstGeom prst="rect">
            <a:avLst/>
          </a:prstGeom>
          <a:noFill/>
        </p:spPr>
        <p:txBody>
          <a:bodyPr wrap="square" rtlCol="0">
            <a:spAutoFit/>
          </a:bodyPr>
          <a:lstStyle/>
          <a:p>
            <a:r>
              <a:rPr lang="es-CO" sz="1400" dirty="0">
                <a:latin typeface="Bahnschrift Light" panose="020B0502040204020203" pitchFamily="34" charset="0"/>
                <a:cs typeface="Times New Roman" panose="02020603050405020304" pitchFamily="18" charset="0"/>
              </a:rPr>
              <a:t>Segmentación de la clase carro</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3743370" y="1260289"/>
            <a:ext cx="2352630" cy="307777"/>
          </a:xfrm>
          <a:prstGeom prst="rect">
            <a:avLst/>
          </a:prstGeom>
          <a:noFill/>
        </p:spPr>
        <p:txBody>
          <a:bodyPr wrap="square" rtlCol="0">
            <a:spAutoFit/>
          </a:bodyPr>
          <a:lstStyle/>
          <a:p>
            <a:r>
              <a:rPr lang="es-CO" sz="14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56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detección </a:t>
            </a:r>
          </a:p>
        </p:txBody>
      </p:sp>
    </p:spTree>
    <p:extLst>
      <p:ext uri="{BB962C8B-B14F-4D97-AF65-F5344CB8AC3E}">
        <p14:creationId xmlns:p14="http://schemas.microsoft.com/office/powerpoint/2010/main" val="3170696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DCFDB3A-1214-4AAF-87D6-B9A4D9679B4C}"/>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SRCV4</a:t>
            </a:r>
          </a:p>
        </p:txBody>
      </p:sp>
      <p:sp>
        <p:nvSpPr>
          <p:cNvPr id="3" name="CuadroTexto 2">
            <a:extLst>
              <a:ext uri="{FF2B5EF4-FFF2-40B4-BE49-F238E27FC236}">
                <a16:creationId xmlns:a16="http://schemas.microsoft.com/office/drawing/2014/main" id="{D0440690-4C36-41B1-B950-8FA86C49442B}"/>
              </a:ext>
            </a:extLst>
          </p:cNvPr>
          <p:cNvSpPr txBox="1"/>
          <p:nvPr/>
        </p:nvSpPr>
        <p:spPr>
          <a:xfrm>
            <a:off x="2876923" y="4986963"/>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C25AD456-B4CA-4858-8E7D-9CDDE40ED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919" y="5178495"/>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E64DC84A-AC70-4CAE-9377-B3D45E3F4B7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2627226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21B119D2-E9F3-4224-9CBB-1072CBE77F9D}"/>
              </a:ext>
            </a:extLst>
          </p:cNvPr>
          <p:cNvPicPr>
            <a:picLocks noChangeAspect="1"/>
          </p:cNvPicPr>
          <p:nvPr/>
        </p:nvPicPr>
        <p:blipFill>
          <a:blip r:embed="rId2"/>
          <a:stretch>
            <a:fillRect/>
          </a:stretch>
        </p:blipFill>
        <p:spPr>
          <a:xfrm>
            <a:off x="721467" y="4595010"/>
            <a:ext cx="4919128" cy="1113572"/>
          </a:xfrm>
          <a:prstGeom prst="rect">
            <a:avLst/>
          </a:prstGeom>
        </p:spPr>
      </p:pic>
      <p:pic>
        <p:nvPicPr>
          <p:cNvPr id="2" name="Imagen 1">
            <a:extLst>
              <a:ext uri="{FF2B5EF4-FFF2-40B4-BE49-F238E27FC236}">
                <a16:creationId xmlns:a16="http://schemas.microsoft.com/office/drawing/2014/main" id="{FE68C29C-BB5F-44D8-9499-765EB2F75C2F}"/>
              </a:ext>
            </a:extLst>
          </p:cNvPr>
          <p:cNvPicPr>
            <a:picLocks noChangeAspect="1"/>
          </p:cNvPicPr>
          <p:nvPr/>
        </p:nvPicPr>
        <p:blipFill>
          <a:blip r:embed="rId3"/>
          <a:stretch>
            <a:fillRect/>
          </a:stretch>
        </p:blipFill>
        <p:spPr>
          <a:xfrm>
            <a:off x="721466" y="1746341"/>
            <a:ext cx="4919133" cy="2398077"/>
          </a:xfrm>
          <a:prstGeom prst="rect">
            <a:avLst/>
          </a:prstGeom>
        </p:spPr>
      </p:pic>
      <p:sp>
        <p:nvSpPr>
          <p:cNvPr id="12" name="Título 1">
            <a:extLst>
              <a:ext uri="{FF2B5EF4-FFF2-40B4-BE49-F238E27FC236}">
                <a16:creationId xmlns:a16="http://schemas.microsoft.com/office/drawing/2014/main" id="{1A942224-0752-40DA-BF5E-4678C7A44B4E}"/>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cxnSp>
        <p:nvCxnSpPr>
          <p:cNvPr id="14" name="Google Shape;814;p40">
            <a:extLst>
              <a:ext uri="{FF2B5EF4-FFF2-40B4-BE49-F238E27FC236}">
                <a16:creationId xmlns:a16="http://schemas.microsoft.com/office/drawing/2014/main" id="{8BE0DD22-332F-47FD-80B1-4D86784D44AC}"/>
              </a:ext>
            </a:extLst>
          </p:cNvPr>
          <p:cNvCxnSpPr>
            <a:cxnSpLocks/>
          </p:cNvCxnSpPr>
          <p:nvPr/>
        </p:nvCxnSpPr>
        <p:spPr>
          <a:xfrm>
            <a:off x="3181031" y="4144418"/>
            <a:ext cx="3" cy="297291"/>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FF59BF9E-3652-4ABA-9DFD-053ED7364D89}"/>
              </a:ext>
            </a:extLst>
          </p:cNvPr>
          <p:cNvSpPr/>
          <p:nvPr/>
        </p:nvSpPr>
        <p:spPr>
          <a:xfrm>
            <a:off x="1555851" y="4589321"/>
            <a:ext cx="2355749" cy="13306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16" name="CuadroTexto 15">
            <a:extLst>
              <a:ext uri="{FF2B5EF4-FFF2-40B4-BE49-F238E27FC236}">
                <a16:creationId xmlns:a16="http://schemas.microsoft.com/office/drawing/2014/main" id="{E2173AB4-257A-4392-90BA-04D24E272716}"/>
              </a:ext>
            </a:extLst>
          </p:cNvPr>
          <p:cNvSpPr txBox="1"/>
          <p:nvPr/>
        </p:nvSpPr>
        <p:spPr>
          <a:xfrm>
            <a:off x="6014804" y="1201373"/>
            <a:ext cx="55508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prstClr val="black"/>
                </a:solidFill>
                <a:latin typeface="Times New Roman" panose="02020603050405020304" pitchFamily="18" charset="0"/>
                <a:cs typeface="Times New Roman" panose="02020603050405020304" pitchFamily="18" charset="0"/>
              </a:rPr>
              <a:t>En esta versión de la tarea de predicción se implementan los hilos para una detección segura manteniendo la separación de los resultados de cada clase.</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CuadroTexto 19">
            <a:extLst>
              <a:ext uri="{FF2B5EF4-FFF2-40B4-BE49-F238E27FC236}">
                <a16:creationId xmlns:a16="http://schemas.microsoft.com/office/drawing/2014/main" id="{86200A19-AAFF-4337-BA41-A0A080680CC8}"/>
              </a:ext>
            </a:extLst>
          </p:cNvPr>
          <p:cNvSpPr txBox="1"/>
          <p:nvPr/>
        </p:nvSpPr>
        <p:spPr>
          <a:xfrm>
            <a:off x="6090780" y="3708399"/>
            <a:ext cx="5420884" cy="2862322"/>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La mayoría de los </a:t>
            </a:r>
            <a:r>
              <a:rPr lang="es-MX" sz="1200" dirty="0" err="1">
                <a:solidFill>
                  <a:prstClr val="black"/>
                </a:solidFill>
                <a:latin typeface="Times New Roman" panose="02020603050405020304" pitchFamily="18" charset="0"/>
                <a:cs typeface="Times New Roman" panose="02020603050405020304" pitchFamily="18" charset="0"/>
              </a:rPr>
              <a:t>hiperparámetros</a:t>
            </a:r>
            <a:r>
              <a:rPr lang="es-MX" sz="1200" dirty="0">
                <a:solidFill>
                  <a:prstClr val="black"/>
                </a:solidFill>
                <a:latin typeface="Times New Roman" panose="02020603050405020304" pitchFamily="18" charset="0"/>
                <a:cs typeface="Times New Roman" panose="02020603050405020304" pitchFamily="18" charset="0"/>
              </a:rPr>
              <a:t> están definidos globalmente para cada hilo, a excepción de:</a:t>
            </a:r>
          </a:p>
          <a:p>
            <a:pPr marL="742950" lvl="1" indent="-285750" algn="just">
              <a:buFontTx/>
              <a:buChar char="-"/>
              <a:defRPr/>
            </a:pPr>
            <a:endParaRPr lang="es-CO" sz="1200" dirty="0">
              <a:solidFill>
                <a:prstClr val="black"/>
              </a:solidFill>
              <a:latin typeface="Times New Roman" panose="02020603050405020304" pitchFamily="18" charset="0"/>
              <a:cs typeface="Times New Roman" panose="02020603050405020304" pitchFamily="18" charset="0"/>
            </a:endParaRP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model</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es el modelo que se utilizará para la predicción</a:t>
            </a:r>
            <a:r>
              <a:rPr lang="es-CO" sz="1200" dirty="0">
                <a:solidFill>
                  <a:prstClr val="black"/>
                </a:solidFill>
                <a:latin typeface="Times New Roman" panose="02020603050405020304" pitchFamily="18" charset="0"/>
                <a:cs typeface="Times New Roman" panose="02020603050405020304" pitchFamily="18" charset="0"/>
              </a:rPr>
              <a:t>, en el caso de carro (modelo original) y en el caso de rayón y abolladura (modelo entrenado).</a:t>
            </a: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id_class</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Al realizar predicciones por clase, es necesario definir su representación en el archivo </a:t>
            </a:r>
            <a:r>
              <a:rPr lang="es-MX" sz="1200" dirty="0" err="1">
                <a:solidFill>
                  <a:prstClr val="black"/>
                </a:solidFill>
                <a:latin typeface="Times New Roman" panose="02020603050405020304" pitchFamily="18" charset="0"/>
                <a:cs typeface="Times New Roman" panose="02020603050405020304" pitchFamily="18" charset="0"/>
              </a:rPr>
              <a:t>dataset.yaml</a:t>
            </a:r>
            <a:r>
              <a:rPr lang="es-CO" sz="1200" dirty="0">
                <a:solidFill>
                  <a:prstClr val="black"/>
                </a:solidFill>
                <a:latin typeface="Times New Roman" panose="02020603050405020304" pitchFamily="18" charset="0"/>
                <a:cs typeface="Times New Roman" panose="02020603050405020304" pitchFamily="18" charset="0"/>
              </a:rPr>
              <a:t>; donde 2 equivale a carro para el modelo original, 0 representa abolladura y 1 representa rayón.</a:t>
            </a:r>
          </a:p>
          <a:p>
            <a:pPr marL="742950" lvl="1" indent="-285750" algn="just">
              <a:buFontTx/>
              <a:buChar char="-"/>
              <a:defRPr/>
            </a:pPr>
            <a:r>
              <a:rPr lang="es-CO" sz="1200" dirty="0">
                <a:solidFill>
                  <a:prstClr val="black"/>
                </a:solidFill>
                <a:highlight>
                  <a:srgbClr val="00FF00"/>
                </a:highlight>
                <a:latin typeface="Times New Roman" panose="02020603050405020304" pitchFamily="18" charset="0"/>
                <a:cs typeface="Times New Roman" panose="02020603050405020304" pitchFamily="18" charset="0"/>
              </a:rPr>
              <a:t>c</a:t>
            </a:r>
            <a:r>
              <a:rPr kumimoji="0" lang="es-CO" sz="1200" b="0" i="0" u="none" strike="noStrike" kern="1200" cap="none" spc="0" normalizeH="0" baseline="0" noProof="0" dirty="0" err="1">
                <a:ln>
                  <a:noFill/>
                </a:ln>
                <a:solidFill>
                  <a:prstClr val="black"/>
                </a:solidFill>
                <a:effectLst/>
                <a:highlight>
                  <a:srgbClr val="00FF00"/>
                </a:highlight>
                <a:uLnTx/>
                <a:uFillTx/>
                <a:latin typeface="Times New Roman" panose="02020603050405020304" pitchFamily="18" charset="0"/>
                <a:ea typeface="+mn-ea"/>
                <a:cs typeface="Times New Roman" panose="02020603050405020304" pitchFamily="18" charset="0"/>
              </a:rPr>
              <a:t>onf_value</a:t>
            </a:r>
            <a:r>
              <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parámetro permite controlar la confianza al utilizar el enfoque de predicción por clase. Esto es especialmente útil ya que un rayón es más sutil de detectar que una abolladura, que tiene una dimensión mayor.</a:t>
            </a: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exp_folder</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parámetro se refiere al nombre que se asignará al experimento</a:t>
            </a:r>
            <a:r>
              <a:rPr lang="es-MX" sz="1100" dirty="0">
                <a:solidFill>
                  <a:prstClr val="black"/>
                </a:solidFill>
                <a:latin typeface="Times New Roman" panose="02020603050405020304" pitchFamily="18" charset="0"/>
                <a:cs typeface="Times New Roman" panose="02020603050405020304" pitchFamily="18" charset="0"/>
              </a:rPr>
              <a:t>.</a:t>
            </a:r>
            <a:endPar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2" name="Picture 4" descr="Circle - Free arrows icons">
            <a:extLst>
              <a:ext uri="{FF2B5EF4-FFF2-40B4-BE49-F238E27FC236}">
                <a16:creationId xmlns:a16="http://schemas.microsoft.com/office/drawing/2014/main" id="{ABA29DCB-7C5F-44EF-B611-F344E78F6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64" y="5151796"/>
            <a:ext cx="165061" cy="1612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FB455B22-5714-47F1-8A2D-7A8CE3476037}"/>
              </a:ext>
            </a:extLst>
          </p:cNvPr>
          <p:cNvPicPr>
            <a:picLocks noChangeAspect="1"/>
          </p:cNvPicPr>
          <p:nvPr/>
        </p:nvPicPr>
        <p:blipFill>
          <a:blip r:embed="rId5"/>
          <a:stretch>
            <a:fillRect/>
          </a:stretch>
        </p:blipFill>
        <p:spPr>
          <a:xfrm>
            <a:off x="6100654" y="1746341"/>
            <a:ext cx="5420884" cy="1763899"/>
          </a:xfrm>
          <a:prstGeom prst="rect">
            <a:avLst/>
          </a:prstGeom>
        </p:spPr>
      </p:pic>
      <p:sp>
        <p:nvSpPr>
          <p:cNvPr id="10" name="Flecha: a la izquierda y arriba 9">
            <a:extLst>
              <a:ext uri="{FF2B5EF4-FFF2-40B4-BE49-F238E27FC236}">
                <a16:creationId xmlns:a16="http://schemas.microsoft.com/office/drawing/2014/main" id="{C7E3A89B-D56C-4A5D-9ADA-8421F90BCC7D}"/>
              </a:ext>
            </a:extLst>
          </p:cNvPr>
          <p:cNvSpPr/>
          <p:nvPr/>
        </p:nvSpPr>
        <p:spPr>
          <a:xfrm rot="10800000">
            <a:off x="919999" y="2143165"/>
            <a:ext cx="81851" cy="2099718"/>
          </a:xfrm>
          <a:prstGeom prst="lef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6" descr="Figuras geométricas | Curso práctico de Javascript">
            <a:extLst>
              <a:ext uri="{FF2B5EF4-FFF2-40B4-BE49-F238E27FC236}">
                <a16:creationId xmlns:a16="http://schemas.microsoft.com/office/drawing/2014/main" id="{18240166-A4DA-4D9E-A344-F0D8F3F44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4841" y="3899364"/>
            <a:ext cx="135813" cy="13581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ADB52AD2-E76D-4BE0-A45E-E80D9C621055}"/>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382554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AB0EB4-0BF5-44ED-BF2D-3E8A80293964}"/>
              </a:ext>
            </a:extLst>
          </p:cNvPr>
          <p:cNvPicPr>
            <a:picLocks noChangeAspect="1"/>
          </p:cNvPicPr>
          <p:nvPr/>
        </p:nvPicPr>
        <p:blipFill>
          <a:blip r:embed="rId2"/>
          <a:stretch>
            <a:fillRect/>
          </a:stretch>
        </p:blipFill>
        <p:spPr>
          <a:xfrm>
            <a:off x="2474288" y="2407670"/>
            <a:ext cx="1895206" cy="1417136"/>
          </a:xfrm>
          <a:prstGeom prst="rect">
            <a:avLst/>
          </a:prstGeom>
        </p:spPr>
      </p:pic>
      <p:pic>
        <p:nvPicPr>
          <p:cNvPr id="4" name="Imagen 3">
            <a:extLst>
              <a:ext uri="{FF2B5EF4-FFF2-40B4-BE49-F238E27FC236}">
                <a16:creationId xmlns:a16="http://schemas.microsoft.com/office/drawing/2014/main" id="{A3BA96F0-54BC-4833-AF38-51072DED6E40}"/>
              </a:ext>
            </a:extLst>
          </p:cNvPr>
          <p:cNvPicPr>
            <a:picLocks noChangeAspect="1"/>
          </p:cNvPicPr>
          <p:nvPr/>
        </p:nvPicPr>
        <p:blipFill>
          <a:blip r:embed="rId3"/>
          <a:stretch>
            <a:fillRect/>
          </a:stretch>
        </p:blipFill>
        <p:spPr>
          <a:xfrm>
            <a:off x="2474288" y="4220879"/>
            <a:ext cx="1872423" cy="1518378"/>
          </a:xfrm>
          <a:prstGeom prst="rect">
            <a:avLst/>
          </a:prstGeom>
        </p:spPr>
      </p:pic>
      <p:sp>
        <p:nvSpPr>
          <p:cNvPr id="8" name="Título 1">
            <a:extLst>
              <a:ext uri="{FF2B5EF4-FFF2-40B4-BE49-F238E27FC236}">
                <a16:creationId xmlns:a16="http://schemas.microsoft.com/office/drawing/2014/main" id="{EC336083-5038-4DB2-9DD8-CDD2298DEC99}"/>
              </a:ext>
            </a:extLst>
          </p:cNvPr>
          <p:cNvSpPr txBox="1">
            <a:spLocks/>
          </p:cNvSpPr>
          <p:nvPr/>
        </p:nvSpPr>
        <p:spPr>
          <a:xfrm>
            <a:off x="835482" y="-628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cxnSp>
        <p:nvCxnSpPr>
          <p:cNvPr id="9" name="Google Shape;123;p17">
            <a:extLst>
              <a:ext uri="{FF2B5EF4-FFF2-40B4-BE49-F238E27FC236}">
                <a16:creationId xmlns:a16="http://schemas.microsoft.com/office/drawing/2014/main" id="{E8D2BE34-F7F1-43FB-AD99-AD76EC399FB1}"/>
              </a:ext>
            </a:extLst>
          </p:cNvPr>
          <p:cNvCxnSpPr>
            <a:cxnSpLocks/>
            <a:stCxn id="2" idx="3"/>
          </p:cNvCxnSpPr>
          <p:nvPr/>
        </p:nvCxnSpPr>
        <p:spPr>
          <a:xfrm flipV="1">
            <a:off x="1465689" y="3116240"/>
            <a:ext cx="933061" cy="860482"/>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 name="Google Shape;123;p17">
            <a:extLst>
              <a:ext uri="{FF2B5EF4-FFF2-40B4-BE49-F238E27FC236}">
                <a16:creationId xmlns:a16="http://schemas.microsoft.com/office/drawing/2014/main" id="{BD3C006E-4A2E-4111-9BFF-3B101908DE71}"/>
              </a:ext>
            </a:extLst>
          </p:cNvPr>
          <p:cNvCxnSpPr>
            <a:cxnSpLocks/>
            <a:stCxn id="2" idx="3"/>
          </p:cNvCxnSpPr>
          <p:nvPr/>
        </p:nvCxnSpPr>
        <p:spPr>
          <a:xfrm>
            <a:off x="1465689" y="3976722"/>
            <a:ext cx="933061" cy="736600"/>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 name="Imagen 1">
            <a:extLst>
              <a:ext uri="{FF2B5EF4-FFF2-40B4-BE49-F238E27FC236}">
                <a16:creationId xmlns:a16="http://schemas.microsoft.com/office/drawing/2014/main" id="{76674DA4-6F95-4142-932B-B42DA192F368}"/>
              </a:ext>
            </a:extLst>
          </p:cNvPr>
          <p:cNvPicPr>
            <a:picLocks noChangeAspect="1"/>
          </p:cNvPicPr>
          <p:nvPr/>
        </p:nvPicPr>
        <p:blipFill>
          <a:blip r:embed="rId4"/>
          <a:stretch>
            <a:fillRect/>
          </a:stretch>
        </p:blipFill>
        <p:spPr>
          <a:xfrm>
            <a:off x="309901" y="3545100"/>
            <a:ext cx="1155788" cy="863244"/>
          </a:xfrm>
          <a:prstGeom prst="rect">
            <a:avLst/>
          </a:prstGeom>
        </p:spPr>
      </p:pic>
      <p:sp>
        <p:nvSpPr>
          <p:cNvPr id="26" name="CuadroTexto 25">
            <a:extLst>
              <a:ext uri="{FF2B5EF4-FFF2-40B4-BE49-F238E27FC236}">
                <a16:creationId xmlns:a16="http://schemas.microsoft.com/office/drawing/2014/main" id="{D9D92047-1B04-4E83-A4CA-27BB4F27E5CA}"/>
              </a:ext>
            </a:extLst>
          </p:cNvPr>
          <p:cNvSpPr txBox="1"/>
          <p:nvPr/>
        </p:nvSpPr>
        <p:spPr>
          <a:xfrm>
            <a:off x="2474287" y="1923980"/>
            <a:ext cx="189520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Temp_0: Almacena los recortes de abolladura.</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CuadroTexto 26">
            <a:extLst>
              <a:ext uri="{FF2B5EF4-FFF2-40B4-BE49-F238E27FC236}">
                <a16:creationId xmlns:a16="http://schemas.microsoft.com/office/drawing/2014/main" id="{AAFED908-AABC-4730-A288-909579A1B990}"/>
              </a:ext>
            </a:extLst>
          </p:cNvPr>
          <p:cNvSpPr txBox="1"/>
          <p:nvPr/>
        </p:nvSpPr>
        <p:spPr>
          <a:xfrm>
            <a:off x="2474287" y="5771781"/>
            <a:ext cx="187242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Temp_1: Almacena los recortes de rayón.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8" name="Google Shape;123;p17">
            <a:extLst>
              <a:ext uri="{FF2B5EF4-FFF2-40B4-BE49-F238E27FC236}">
                <a16:creationId xmlns:a16="http://schemas.microsoft.com/office/drawing/2014/main" id="{B3FF83AE-1750-4C00-8BD5-FD25F898D331}"/>
              </a:ext>
            </a:extLst>
          </p:cNvPr>
          <p:cNvCxnSpPr>
            <a:cxnSpLocks/>
            <a:endCxn id="3" idx="3"/>
          </p:cNvCxnSpPr>
          <p:nvPr/>
        </p:nvCxnSpPr>
        <p:spPr>
          <a:xfrm rot="16200000" flipV="1">
            <a:off x="4132680" y="3353053"/>
            <a:ext cx="934141" cy="460512"/>
          </a:xfrm>
          <a:prstGeom prst="bentConnector2">
            <a:avLst/>
          </a:prstGeom>
          <a:noFill/>
          <a:ln w="9525" cap="flat" cmpd="sng">
            <a:solidFill>
              <a:schemeClr val="dk1"/>
            </a:solidFill>
            <a:prstDash val="solid"/>
            <a:round/>
            <a:headEnd type="none" w="med" len="med"/>
            <a:tailEnd type="diamond" w="med" len="med"/>
          </a:ln>
        </p:spPr>
      </p:cxnSp>
      <p:cxnSp>
        <p:nvCxnSpPr>
          <p:cNvPr id="31" name="Google Shape;123;p17">
            <a:extLst>
              <a:ext uri="{FF2B5EF4-FFF2-40B4-BE49-F238E27FC236}">
                <a16:creationId xmlns:a16="http://schemas.microsoft.com/office/drawing/2014/main" id="{16645CDB-12A7-48DC-B633-34C2318CD717}"/>
              </a:ext>
            </a:extLst>
          </p:cNvPr>
          <p:cNvCxnSpPr>
            <a:cxnSpLocks/>
            <a:stCxn id="38" idx="1"/>
            <a:endCxn id="4" idx="3"/>
          </p:cNvCxnSpPr>
          <p:nvPr/>
        </p:nvCxnSpPr>
        <p:spPr>
          <a:xfrm rot="10800000" flipV="1">
            <a:off x="4346712" y="4050380"/>
            <a:ext cx="617131" cy="929688"/>
          </a:xfrm>
          <a:prstGeom prst="bentConnector3">
            <a:avLst>
              <a:gd name="adj1" fmla="val 21601"/>
            </a:avLst>
          </a:prstGeom>
          <a:noFill/>
          <a:ln w="9525" cap="flat" cmpd="sng">
            <a:solidFill>
              <a:schemeClr val="dk1"/>
            </a:solidFill>
            <a:prstDash val="solid"/>
            <a:round/>
            <a:headEnd type="none" w="med" len="med"/>
            <a:tailEnd type="diamond" w="med" len="med"/>
          </a:ln>
        </p:spPr>
      </p:cxnSp>
      <p:sp>
        <p:nvSpPr>
          <p:cNvPr id="38" name="CuadroTexto 37">
            <a:extLst>
              <a:ext uri="{FF2B5EF4-FFF2-40B4-BE49-F238E27FC236}">
                <a16:creationId xmlns:a16="http://schemas.microsoft.com/office/drawing/2014/main" id="{3673B112-2F24-4515-837F-742F53AC1B10}"/>
              </a:ext>
            </a:extLst>
          </p:cNvPr>
          <p:cNvSpPr txBox="1"/>
          <p:nvPr/>
        </p:nvSpPr>
        <p:spPr>
          <a:xfrm>
            <a:off x="4963842" y="3819547"/>
            <a:ext cx="18952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prstClr val="black"/>
                </a:solidFill>
                <a:latin typeface="Times New Roman" panose="02020603050405020304" pitchFamily="18" charset="0"/>
                <a:cs typeface="Times New Roman" panose="02020603050405020304" pitchFamily="18" charset="0"/>
              </a:rPr>
              <a:t>En base a los resultados de vehículo. </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3" name="Imagen 52">
            <a:extLst>
              <a:ext uri="{FF2B5EF4-FFF2-40B4-BE49-F238E27FC236}">
                <a16:creationId xmlns:a16="http://schemas.microsoft.com/office/drawing/2014/main" id="{2A7C8C14-7D25-4939-93EB-672E815A489C}"/>
              </a:ext>
            </a:extLst>
          </p:cNvPr>
          <p:cNvPicPr>
            <a:picLocks noChangeAspect="1"/>
          </p:cNvPicPr>
          <p:nvPr/>
        </p:nvPicPr>
        <p:blipFill>
          <a:blip r:embed="rId5"/>
          <a:stretch>
            <a:fillRect/>
          </a:stretch>
        </p:blipFill>
        <p:spPr>
          <a:xfrm>
            <a:off x="6888281" y="3645912"/>
            <a:ext cx="879953" cy="661619"/>
          </a:xfrm>
          <a:prstGeom prst="rect">
            <a:avLst/>
          </a:prstGeom>
        </p:spPr>
      </p:pic>
      <p:pic>
        <p:nvPicPr>
          <p:cNvPr id="54" name="Imagen 53">
            <a:extLst>
              <a:ext uri="{FF2B5EF4-FFF2-40B4-BE49-F238E27FC236}">
                <a16:creationId xmlns:a16="http://schemas.microsoft.com/office/drawing/2014/main" id="{AFE02991-7A41-413D-A932-BE71953765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2390" y="2604628"/>
            <a:ext cx="1285397" cy="856396"/>
          </a:xfrm>
          <a:prstGeom prst="rect">
            <a:avLst/>
          </a:prstGeom>
        </p:spPr>
      </p:pic>
      <p:pic>
        <p:nvPicPr>
          <p:cNvPr id="55" name="Imagen 54">
            <a:extLst>
              <a:ext uri="{FF2B5EF4-FFF2-40B4-BE49-F238E27FC236}">
                <a16:creationId xmlns:a16="http://schemas.microsoft.com/office/drawing/2014/main" id="{D75B13DE-F2B1-41BA-BA21-79A042D76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8576" y="2593538"/>
            <a:ext cx="1285397" cy="856396"/>
          </a:xfrm>
          <a:prstGeom prst="rect">
            <a:avLst/>
          </a:prstGeom>
        </p:spPr>
      </p:pic>
      <p:pic>
        <p:nvPicPr>
          <p:cNvPr id="56" name="Imagen 55">
            <a:extLst>
              <a:ext uri="{FF2B5EF4-FFF2-40B4-BE49-F238E27FC236}">
                <a16:creationId xmlns:a16="http://schemas.microsoft.com/office/drawing/2014/main" id="{B7CE33CD-9A3C-461F-936E-4AAD843BD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481" y="4408343"/>
            <a:ext cx="1285397" cy="964786"/>
          </a:xfrm>
          <a:prstGeom prst="rect">
            <a:avLst/>
          </a:prstGeom>
        </p:spPr>
      </p:pic>
      <p:pic>
        <p:nvPicPr>
          <p:cNvPr id="57" name="Imagen 56">
            <a:extLst>
              <a:ext uri="{FF2B5EF4-FFF2-40B4-BE49-F238E27FC236}">
                <a16:creationId xmlns:a16="http://schemas.microsoft.com/office/drawing/2014/main" id="{B0BD1EB1-CA8A-4DAF-9D88-DA308A313EAD}"/>
              </a:ext>
            </a:extLst>
          </p:cNvPr>
          <p:cNvPicPr>
            <a:picLocks noChangeAspect="1"/>
          </p:cNvPicPr>
          <p:nvPr/>
        </p:nvPicPr>
        <p:blipFill rotWithShape="1">
          <a:blip r:embed="rId9"/>
          <a:srcRect r="32534"/>
          <a:stretch/>
        </p:blipFill>
        <p:spPr>
          <a:xfrm>
            <a:off x="9445926" y="4415022"/>
            <a:ext cx="1150647" cy="964787"/>
          </a:xfrm>
          <a:prstGeom prst="rect">
            <a:avLst/>
          </a:prstGeom>
        </p:spPr>
      </p:pic>
      <p:pic>
        <p:nvPicPr>
          <p:cNvPr id="58" name="Imagen 57">
            <a:extLst>
              <a:ext uri="{FF2B5EF4-FFF2-40B4-BE49-F238E27FC236}">
                <a16:creationId xmlns:a16="http://schemas.microsoft.com/office/drawing/2014/main" id="{E0D26988-530E-4269-92C8-A12509DF74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73473" y="4408343"/>
            <a:ext cx="1232844" cy="964786"/>
          </a:xfrm>
          <a:prstGeom prst="rect">
            <a:avLst/>
          </a:prstGeom>
        </p:spPr>
      </p:pic>
      <p:sp>
        <p:nvSpPr>
          <p:cNvPr id="59" name="CuadroTexto 58">
            <a:extLst>
              <a:ext uri="{FF2B5EF4-FFF2-40B4-BE49-F238E27FC236}">
                <a16:creationId xmlns:a16="http://schemas.microsoft.com/office/drawing/2014/main" id="{CF71417B-B357-4ED4-8496-4C5A7C100E05}"/>
              </a:ext>
            </a:extLst>
          </p:cNvPr>
          <p:cNvSpPr txBox="1"/>
          <p:nvPr/>
        </p:nvSpPr>
        <p:spPr>
          <a:xfrm>
            <a:off x="7894698" y="1756341"/>
            <a:ext cx="296308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Caso que no aplica para el enfoque de directorios temporales, debido a que existe detección de carro en la imagen donde se detecto un objeto de afectación.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 name="CuadroTexto 59">
            <a:extLst>
              <a:ext uri="{FF2B5EF4-FFF2-40B4-BE49-F238E27FC236}">
                <a16:creationId xmlns:a16="http://schemas.microsoft.com/office/drawing/2014/main" id="{FC993EA5-8A29-4C9F-A7E9-356AEFAD5762}"/>
              </a:ext>
            </a:extLst>
          </p:cNvPr>
          <p:cNvSpPr txBox="1"/>
          <p:nvPr/>
        </p:nvSpPr>
        <p:spPr>
          <a:xfrm>
            <a:off x="7917481" y="5379809"/>
            <a:ext cx="12853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Existe detección de afectación.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CuadroTexto 60">
            <a:extLst>
              <a:ext uri="{FF2B5EF4-FFF2-40B4-BE49-F238E27FC236}">
                <a16:creationId xmlns:a16="http://schemas.microsoft.com/office/drawing/2014/main" id="{2AD66672-CE02-4CDF-8B79-60E393BD66CB}"/>
              </a:ext>
            </a:extLst>
          </p:cNvPr>
          <p:cNvSpPr txBox="1"/>
          <p:nvPr/>
        </p:nvSpPr>
        <p:spPr>
          <a:xfrm>
            <a:off x="9445926" y="5404874"/>
            <a:ext cx="1150647"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No existe detección de carro.</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 name="CuadroTexto 61">
            <a:extLst>
              <a:ext uri="{FF2B5EF4-FFF2-40B4-BE49-F238E27FC236}">
                <a16:creationId xmlns:a16="http://schemas.microsoft.com/office/drawing/2014/main" id="{6F39D35B-9888-4FCE-8516-8722013D602F}"/>
              </a:ext>
            </a:extLst>
          </p:cNvPr>
          <p:cNvSpPr txBox="1"/>
          <p:nvPr/>
        </p:nvSpPr>
        <p:spPr>
          <a:xfrm>
            <a:off x="10773473" y="5439175"/>
            <a:ext cx="11506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El recorte de la abolladura pasa a aproximar el área de carro.</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3" name="Imagen 62">
            <a:extLst>
              <a:ext uri="{FF2B5EF4-FFF2-40B4-BE49-F238E27FC236}">
                <a16:creationId xmlns:a16="http://schemas.microsoft.com/office/drawing/2014/main" id="{EE38291E-24F1-4F12-BA58-F20A85EEFE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914783" flipH="1">
            <a:off x="7238643" y="3178308"/>
            <a:ext cx="701520" cy="392492"/>
          </a:xfrm>
          <a:prstGeom prst="rect">
            <a:avLst/>
          </a:prstGeom>
        </p:spPr>
      </p:pic>
      <p:pic>
        <p:nvPicPr>
          <p:cNvPr id="64" name="Imagen 63">
            <a:extLst>
              <a:ext uri="{FF2B5EF4-FFF2-40B4-BE49-F238E27FC236}">
                <a16:creationId xmlns:a16="http://schemas.microsoft.com/office/drawing/2014/main" id="{68C02E03-56D0-4DB3-891A-BD9A2A7FFC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769879" flipH="1" flipV="1">
            <a:off x="7240199" y="4395873"/>
            <a:ext cx="647575" cy="429003"/>
          </a:xfrm>
          <a:prstGeom prst="rect">
            <a:avLst/>
          </a:prstGeom>
        </p:spPr>
      </p:pic>
      <p:pic>
        <p:nvPicPr>
          <p:cNvPr id="66" name="Imagen 65">
            <a:extLst>
              <a:ext uri="{FF2B5EF4-FFF2-40B4-BE49-F238E27FC236}">
                <a16:creationId xmlns:a16="http://schemas.microsoft.com/office/drawing/2014/main" id="{4333EE6C-C027-434C-8FE2-42B44F48C7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2870" y="5949391"/>
            <a:ext cx="895032" cy="770297"/>
          </a:xfrm>
          <a:prstGeom prst="rect">
            <a:avLst/>
          </a:prstGeom>
        </p:spPr>
      </p:pic>
      <p:pic>
        <p:nvPicPr>
          <p:cNvPr id="68" name="Imagen 67">
            <a:extLst>
              <a:ext uri="{FF2B5EF4-FFF2-40B4-BE49-F238E27FC236}">
                <a16:creationId xmlns:a16="http://schemas.microsoft.com/office/drawing/2014/main" id="{D097B1BF-B8C7-4274-9729-661BF9325A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282" y="5949391"/>
            <a:ext cx="1156747" cy="756988"/>
          </a:xfrm>
          <a:prstGeom prst="rect">
            <a:avLst/>
          </a:prstGeom>
        </p:spPr>
      </p:pic>
      <p:sp>
        <p:nvSpPr>
          <p:cNvPr id="69" name="Rectángulo 68">
            <a:extLst>
              <a:ext uri="{FF2B5EF4-FFF2-40B4-BE49-F238E27FC236}">
                <a16:creationId xmlns:a16="http://schemas.microsoft.com/office/drawing/2014/main" id="{CCCB1F01-F919-4876-819F-D9D18608D249}"/>
              </a:ext>
            </a:extLst>
          </p:cNvPr>
          <p:cNvSpPr/>
          <p:nvPr/>
        </p:nvSpPr>
        <p:spPr>
          <a:xfrm>
            <a:off x="4982871" y="6534496"/>
            <a:ext cx="94557" cy="1851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70" name="Rectángulo 69">
            <a:extLst>
              <a:ext uri="{FF2B5EF4-FFF2-40B4-BE49-F238E27FC236}">
                <a16:creationId xmlns:a16="http://schemas.microsoft.com/office/drawing/2014/main" id="{64FD3621-8B1D-4A86-87A6-039C5430DDDE}"/>
              </a:ext>
            </a:extLst>
          </p:cNvPr>
          <p:cNvSpPr/>
          <p:nvPr/>
        </p:nvSpPr>
        <p:spPr>
          <a:xfrm>
            <a:off x="6052673" y="5949392"/>
            <a:ext cx="222111" cy="77029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9" name="Imagen 2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AFB0B69B-38B0-4ECF-B42D-2E66F03BAB07}"/>
              </a:ext>
            </a:extLst>
          </p:cNvPr>
          <p:cNvPicPr/>
          <p:nvPr/>
        </p:nvPicPr>
        <p:blipFill>
          <a:blip r:embed="rId1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30" name="CuadroTexto 29">
            <a:extLst>
              <a:ext uri="{FF2B5EF4-FFF2-40B4-BE49-F238E27FC236}">
                <a16:creationId xmlns:a16="http://schemas.microsoft.com/office/drawing/2014/main" id="{97508E09-5F98-40F0-BC1E-6D40D64AEA2E}"/>
              </a:ext>
            </a:extLst>
          </p:cNvPr>
          <p:cNvSpPr txBox="1"/>
          <p:nvPr/>
        </p:nvSpPr>
        <p:spPr>
          <a:xfrm>
            <a:off x="7465409" y="6319578"/>
            <a:ext cx="4539144" cy="400110"/>
          </a:xfrm>
          <a:prstGeom prst="rect">
            <a:avLst/>
          </a:prstGeom>
          <a:noFill/>
        </p:spPr>
        <p:txBody>
          <a:bodyPr wrap="square" rtlCol="0">
            <a:spAutoFit/>
          </a:bodyPr>
          <a:lstStyle/>
          <a:p>
            <a:pPr lvl="0">
              <a:defRPr/>
            </a:pPr>
            <a:r>
              <a:rPr lang="es-MX" sz="1000" dirty="0">
                <a:solidFill>
                  <a:prstClr val="black"/>
                </a:solidFill>
                <a:latin typeface="Times New Roman" panose="02020603050405020304" pitchFamily="18" charset="0"/>
                <a:cs typeface="Times New Roman" panose="02020603050405020304" pitchFamily="18" charset="0"/>
              </a:rPr>
              <a:t>Una limitación de este método es que los recortes de la abolladura pueden ser de gran tamaño, llegando a tocar objetos que no están relacionados con el vehículo.</a:t>
            </a:r>
            <a:endParaRPr kumimoji="0" lang="es-CO"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3" name="Picture 2" descr="Warning Generic Flat icon">
            <a:extLst>
              <a:ext uri="{FF2B5EF4-FFF2-40B4-BE49-F238E27FC236}">
                <a16:creationId xmlns:a16="http://schemas.microsoft.com/office/drawing/2014/main" id="{D6931376-E9BA-4592-9B0C-F907EBDDF4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2841" y="6355750"/>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6D0E065D-1F2F-4C06-92B9-575E73348C7B}"/>
              </a:ext>
            </a:extLst>
          </p:cNvPr>
          <p:cNvSpPr txBox="1"/>
          <p:nvPr/>
        </p:nvSpPr>
        <p:spPr>
          <a:xfrm>
            <a:off x="309900" y="1064494"/>
            <a:ext cx="11614219" cy="461665"/>
          </a:xfrm>
          <a:prstGeom prst="rect">
            <a:avLst/>
          </a:prstGeom>
          <a:noFill/>
        </p:spPr>
        <p:txBody>
          <a:bodyPr wrap="square" rtlCol="0">
            <a:spAutoFit/>
          </a:bodyPr>
          <a:lstStyle/>
          <a:p>
            <a:pPr lvl="0">
              <a:defRPr/>
            </a:pPr>
            <a:r>
              <a:rPr lang="es-MX" sz="1200" dirty="0"/>
              <a:t>Un reto particular es la identificación de un carro en imágenes con alto nivel de zoom, donde los bordes no son claramente visibles. A pesar de esto, dicho formato mejora la detección de daños superficiales, como los rayones. Para abordar esta limitación, se implementó un algoritmo que estima el área del vehículo en imágenes con zoom.</a:t>
            </a:r>
            <a:endParaRPr kumimoji="0" lang="es-CO"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 name="CuadroTexto 34">
            <a:extLst>
              <a:ext uri="{FF2B5EF4-FFF2-40B4-BE49-F238E27FC236}">
                <a16:creationId xmlns:a16="http://schemas.microsoft.com/office/drawing/2014/main" id="{51B7D5B1-1238-4D58-8701-3FC462C2D831}"/>
              </a:ext>
            </a:extLst>
          </p:cNvPr>
          <p:cNvSpPr txBox="1"/>
          <p:nvPr/>
        </p:nvSpPr>
        <p:spPr>
          <a:xfrm>
            <a:off x="188751" y="1983696"/>
            <a:ext cx="1626837" cy="1477328"/>
          </a:xfrm>
          <a:prstGeom prst="rect">
            <a:avLst/>
          </a:prstGeom>
          <a:noFill/>
        </p:spPr>
        <p:txBody>
          <a:bodyPr wrap="square" rtlCol="0">
            <a:spAutoFit/>
          </a:bodyPr>
          <a:lstStyle/>
          <a:p>
            <a:pPr lvl="0" algn="just">
              <a:defRPr/>
            </a:pPr>
            <a:r>
              <a:rPr lang="es-MX" sz="1000" dirty="0">
                <a:solidFill>
                  <a:prstClr val="black"/>
                </a:solidFill>
                <a:latin typeface="Times New Roman" panose="02020603050405020304" pitchFamily="18" charset="0"/>
                <a:cs typeface="Times New Roman" panose="02020603050405020304" pitchFamily="18" charset="0"/>
              </a:rPr>
              <a:t>Si en una imagen no se identifica un vehículo, pero sí se detecta algún tipo de daño, se realizará un recorte centrado en dicho daño. El tamaño de la imagen resultante será una aproximación del área vehicular.</a:t>
            </a:r>
            <a:endParaRPr kumimoji="0" lang="es-CO"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5745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82FFE72-4AE7-4C0D-872D-550542C44A31}"/>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SRCV5</a:t>
            </a:r>
          </a:p>
        </p:txBody>
      </p:sp>
      <p:sp>
        <p:nvSpPr>
          <p:cNvPr id="3" name="CuadroTexto 2">
            <a:extLst>
              <a:ext uri="{FF2B5EF4-FFF2-40B4-BE49-F238E27FC236}">
                <a16:creationId xmlns:a16="http://schemas.microsoft.com/office/drawing/2014/main" id="{D193FE95-7E04-4DDA-A197-5B6300FBE446}"/>
              </a:ext>
            </a:extLst>
          </p:cNvPr>
          <p:cNvSpPr txBox="1"/>
          <p:nvPr/>
        </p:nvSpPr>
        <p:spPr>
          <a:xfrm>
            <a:off x="2876923" y="5000410"/>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6CAF0DCB-6498-49C2-A7D7-482902DA5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717" y="5185972"/>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D7224DC4-3FEC-46A2-816F-D8F36A0AFD0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3299737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FF4B8D5-4A53-467F-B5E4-35CF89891E1F}"/>
              </a:ext>
            </a:extLst>
          </p:cNvPr>
          <p:cNvPicPr>
            <a:picLocks noChangeAspect="1"/>
          </p:cNvPicPr>
          <p:nvPr/>
        </p:nvPicPr>
        <p:blipFill>
          <a:blip r:embed="rId2"/>
          <a:stretch>
            <a:fillRect/>
          </a:stretch>
        </p:blipFill>
        <p:spPr>
          <a:xfrm>
            <a:off x="520662" y="4741941"/>
            <a:ext cx="6745031" cy="1727386"/>
          </a:xfrm>
          <a:prstGeom prst="rect">
            <a:avLst/>
          </a:prstGeom>
        </p:spPr>
      </p:pic>
      <p:pic>
        <p:nvPicPr>
          <p:cNvPr id="2" name="Imagen 1">
            <a:extLst>
              <a:ext uri="{FF2B5EF4-FFF2-40B4-BE49-F238E27FC236}">
                <a16:creationId xmlns:a16="http://schemas.microsoft.com/office/drawing/2014/main" id="{1C5C1884-A3EC-487E-B25B-7847B2346F31}"/>
              </a:ext>
            </a:extLst>
          </p:cNvPr>
          <p:cNvPicPr>
            <a:picLocks noChangeAspect="1"/>
          </p:cNvPicPr>
          <p:nvPr/>
        </p:nvPicPr>
        <p:blipFill>
          <a:blip r:embed="rId3"/>
          <a:stretch>
            <a:fillRect/>
          </a:stretch>
        </p:blipFill>
        <p:spPr>
          <a:xfrm>
            <a:off x="541779" y="1370883"/>
            <a:ext cx="4283733" cy="2479591"/>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164594BF-AD09-42CB-AB08-4A5EB934D979}"/>
              </a:ext>
            </a:extLst>
          </p:cNvPr>
          <p:cNvPicPr>
            <a:picLocks noChangeAspect="1"/>
          </p:cNvPicPr>
          <p:nvPr/>
        </p:nvPicPr>
        <p:blipFill>
          <a:blip r:embed="rId5"/>
          <a:stretch>
            <a:fillRect/>
          </a:stretch>
        </p:blipFill>
        <p:spPr>
          <a:xfrm>
            <a:off x="10370941" y="2511816"/>
            <a:ext cx="1105054" cy="409632"/>
          </a:xfrm>
          <a:prstGeom prst="rect">
            <a:avLst/>
          </a:prstGeom>
        </p:spPr>
      </p:pic>
      <p:sp>
        <p:nvSpPr>
          <p:cNvPr id="15" name="CuadroTexto 14">
            <a:extLst>
              <a:ext uri="{FF2B5EF4-FFF2-40B4-BE49-F238E27FC236}">
                <a16:creationId xmlns:a16="http://schemas.microsoft.com/office/drawing/2014/main" id="{EAF6FE1B-2372-481B-BFAA-D6546C5901BB}"/>
              </a:ext>
            </a:extLst>
          </p:cNvPr>
          <p:cNvSpPr txBox="1"/>
          <p:nvPr/>
        </p:nvSpPr>
        <p:spPr>
          <a:xfrm>
            <a:off x="5106529" y="2489366"/>
            <a:ext cx="4799732" cy="523220"/>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Proporcione las imágenes que utilizará el modo de predicción en la carpeta "../../</a:t>
            </a:r>
            <a:r>
              <a:rPr lang="es-CO" sz="1400" dirty="0" err="1">
                <a:latin typeface="Times New Roman" panose="02020603050405020304" pitchFamily="18" charset="0"/>
                <a:cs typeface="Times New Roman" panose="02020603050405020304" pitchFamily="18" charset="0"/>
              </a:rPr>
              <a:t>proyecto_yolo</a:t>
            </a:r>
            <a:r>
              <a:rPr lang="es-CO" sz="1400" dirty="0">
                <a:latin typeface="Times New Roman" panose="02020603050405020304" pitchFamily="18" charset="0"/>
                <a:cs typeface="Times New Roman" panose="02020603050405020304" pitchFamily="18" charset="0"/>
              </a:rPr>
              <a:t>/</a:t>
            </a:r>
            <a:r>
              <a:rPr lang="es-CO" sz="1400" dirty="0" err="1">
                <a:latin typeface="Times New Roman" panose="02020603050405020304" pitchFamily="18" charset="0"/>
                <a:cs typeface="Times New Roman" panose="02020603050405020304" pitchFamily="18" charset="0"/>
              </a:rPr>
              <a:t>src</a:t>
            </a:r>
            <a:r>
              <a:rPr lang="es-CO" sz="1400" dirty="0">
                <a:latin typeface="Times New Roman" panose="02020603050405020304" pitchFamily="18" charset="0"/>
                <a:cs typeface="Times New Roman" panose="02020603050405020304" pitchFamily="18" charset="0"/>
              </a:rPr>
              <a:t>/</a:t>
            </a:r>
            <a:r>
              <a:rPr lang="es-CO" sz="1400" dirty="0" err="1">
                <a:latin typeface="Times New Roman" panose="02020603050405020304" pitchFamily="18" charset="0"/>
                <a:cs typeface="Times New Roman" panose="02020603050405020304" pitchFamily="18" charset="0"/>
              </a:rPr>
              <a:t>assets</a:t>
            </a:r>
            <a:r>
              <a:rPr lang="es-CO" sz="1400" dirty="0">
                <a:latin typeface="Times New Roman" panose="02020603050405020304" pitchFamily="18" charset="0"/>
                <a:cs typeface="Times New Roman" panose="02020603050405020304" pitchFamily="18" charset="0"/>
              </a:rPr>
              <a:t>".</a:t>
            </a:r>
          </a:p>
        </p:txBody>
      </p:sp>
      <p:cxnSp>
        <p:nvCxnSpPr>
          <p:cNvPr id="10" name="Google Shape;813;p40">
            <a:extLst>
              <a:ext uri="{FF2B5EF4-FFF2-40B4-BE49-F238E27FC236}">
                <a16:creationId xmlns:a16="http://schemas.microsoft.com/office/drawing/2014/main" id="{2950B8BF-6E65-4FEC-BCAE-6906CA4320AE}"/>
              </a:ext>
            </a:extLst>
          </p:cNvPr>
          <p:cNvCxnSpPr/>
          <p:nvPr/>
        </p:nvCxnSpPr>
        <p:spPr>
          <a:xfrm>
            <a:off x="9869072" y="2728345"/>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3" name="Google Shape;813;p40">
            <a:extLst>
              <a:ext uri="{FF2B5EF4-FFF2-40B4-BE49-F238E27FC236}">
                <a16:creationId xmlns:a16="http://schemas.microsoft.com/office/drawing/2014/main" id="{6EE7C6B6-4471-403E-96DA-7277296132A0}"/>
              </a:ext>
            </a:extLst>
          </p:cNvPr>
          <p:cNvCxnSpPr/>
          <p:nvPr/>
        </p:nvCxnSpPr>
        <p:spPr>
          <a:xfrm>
            <a:off x="4733940" y="2716632"/>
            <a:ext cx="335400" cy="0"/>
          </a:xfrm>
          <a:prstGeom prst="straightConnector1">
            <a:avLst/>
          </a:prstGeom>
          <a:noFill/>
          <a:ln w="9525" cap="flat" cmpd="sng">
            <a:solidFill>
              <a:schemeClr val="dk1"/>
            </a:solidFill>
            <a:prstDash val="solid"/>
            <a:round/>
            <a:headEnd type="none" w="med" len="med"/>
            <a:tailEnd type="diamond" w="med" len="med"/>
          </a:ln>
        </p:spPr>
      </p:cxnSp>
      <p:pic>
        <p:nvPicPr>
          <p:cNvPr id="17" name="Imagen 16">
            <a:extLst>
              <a:ext uri="{FF2B5EF4-FFF2-40B4-BE49-F238E27FC236}">
                <a16:creationId xmlns:a16="http://schemas.microsoft.com/office/drawing/2014/main" id="{386890AA-CCAA-4BDE-822D-C5FDA09683F9}"/>
              </a:ext>
            </a:extLst>
          </p:cNvPr>
          <p:cNvPicPr>
            <a:picLocks noChangeAspect="1"/>
          </p:cNvPicPr>
          <p:nvPr/>
        </p:nvPicPr>
        <p:blipFill>
          <a:blip r:embed="rId6"/>
          <a:stretch>
            <a:fillRect/>
          </a:stretch>
        </p:blipFill>
        <p:spPr>
          <a:xfrm>
            <a:off x="541779" y="3960544"/>
            <a:ext cx="6012279" cy="371774"/>
          </a:xfrm>
          <a:prstGeom prst="rect">
            <a:avLst/>
          </a:prstGeom>
        </p:spPr>
      </p:pic>
      <p:pic>
        <p:nvPicPr>
          <p:cNvPr id="18" name="Imagen 17">
            <a:extLst>
              <a:ext uri="{FF2B5EF4-FFF2-40B4-BE49-F238E27FC236}">
                <a16:creationId xmlns:a16="http://schemas.microsoft.com/office/drawing/2014/main" id="{07403E8C-CEA7-484D-ADA4-8D976FB2D1C0}"/>
              </a:ext>
            </a:extLst>
          </p:cNvPr>
          <p:cNvPicPr>
            <a:picLocks noChangeAspect="1"/>
          </p:cNvPicPr>
          <p:nvPr/>
        </p:nvPicPr>
        <p:blipFill>
          <a:blip r:embed="rId7"/>
          <a:stretch>
            <a:fillRect/>
          </a:stretch>
        </p:blipFill>
        <p:spPr>
          <a:xfrm>
            <a:off x="7603154" y="4335254"/>
            <a:ext cx="828791" cy="371527"/>
          </a:xfrm>
          <a:prstGeom prst="rect">
            <a:avLst/>
          </a:prstGeom>
        </p:spPr>
      </p:pic>
      <p:pic>
        <p:nvPicPr>
          <p:cNvPr id="19" name="Imagen 18">
            <a:extLst>
              <a:ext uri="{FF2B5EF4-FFF2-40B4-BE49-F238E27FC236}">
                <a16:creationId xmlns:a16="http://schemas.microsoft.com/office/drawing/2014/main" id="{C035117B-5C73-4C39-ACF4-F1BAD5A3B6F5}"/>
              </a:ext>
            </a:extLst>
          </p:cNvPr>
          <p:cNvPicPr>
            <a:picLocks noChangeAspect="1"/>
          </p:cNvPicPr>
          <p:nvPr/>
        </p:nvPicPr>
        <p:blipFill>
          <a:blip r:embed="rId8"/>
          <a:stretch>
            <a:fillRect/>
          </a:stretch>
        </p:blipFill>
        <p:spPr>
          <a:xfrm>
            <a:off x="7565965" y="3615505"/>
            <a:ext cx="903170" cy="285813"/>
          </a:xfrm>
          <a:prstGeom prst="rect">
            <a:avLst/>
          </a:prstGeom>
        </p:spPr>
      </p:pic>
      <p:cxnSp>
        <p:nvCxnSpPr>
          <p:cNvPr id="21" name="Google Shape;123;p17">
            <a:extLst>
              <a:ext uri="{FF2B5EF4-FFF2-40B4-BE49-F238E27FC236}">
                <a16:creationId xmlns:a16="http://schemas.microsoft.com/office/drawing/2014/main" id="{1568F8A3-A532-4B92-A4CC-3987E83A93BC}"/>
              </a:ext>
            </a:extLst>
          </p:cNvPr>
          <p:cNvCxnSpPr>
            <a:cxnSpLocks/>
          </p:cNvCxnSpPr>
          <p:nvPr/>
        </p:nvCxnSpPr>
        <p:spPr>
          <a:xfrm flipV="1">
            <a:off x="6554058" y="3757579"/>
            <a:ext cx="1009853" cy="386039"/>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2" name="Google Shape;124;p17">
            <a:extLst>
              <a:ext uri="{FF2B5EF4-FFF2-40B4-BE49-F238E27FC236}">
                <a16:creationId xmlns:a16="http://schemas.microsoft.com/office/drawing/2014/main" id="{7290EE09-92F4-4537-B184-78ED1323AAB1}"/>
              </a:ext>
            </a:extLst>
          </p:cNvPr>
          <p:cNvCxnSpPr>
            <a:cxnSpLocks/>
            <a:endCxn id="18" idx="2"/>
          </p:cNvCxnSpPr>
          <p:nvPr/>
        </p:nvCxnSpPr>
        <p:spPr>
          <a:xfrm rot="16200000" flipV="1">
            <a:off x="8635345" y="4088986"/>
            <a:ext cx="436122" cy="1671711"/>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 name="Rectángulo 2">
            <a:extLst>
              <a:ext uri="{FF2B5EF4-FFF2-40B4-BE49-F238E27FC236}">
                <a16:creationId xmlns:a16="http://schemas.microsoft.com/office/drawing/2014/main" id="{E8A1873D-70A5-421B-88D2-646BF5867F15}"/>
              </a:ext>
            </a:extLst>
          </p:cNvPr>
          <p:cNvSpPr/>
          <p:nvPr/>
        </p:nvSpPr>
        <p:spPr>
          <a:xfrm>
            <a:off x="5316542" y="5330660"/>
            <a:ext cx="776996" cy="1390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CuadroTexto 24">
            <a:extLst>
              <a:ext uri="{FF2B5EF4-FFF2-40B4-BE49-F238E27FC236}">
                <a16:creationId xmlns:a16="http://schemas.microsoft.com/office/drawing/2014/main" id="{6D2A3F80-9A35-4BCA-AC3D-52CFAC6100CB}"/>
              </a:ext>
            </a:extLst>
          </p:cNvPr>
          <p:cNvSpPr txBox="1"/>
          <p:nvPr/>
        </p:nvSpPr>
        <p:spPr>
          <a:xfrm>
            <a:off x="8865074" y="3126130"/>
            <a:ext cx="2847151" cy="1169551"/>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Puedes establecer un valor general de confianza para todas las clases cambiando el valor de “CONF” en donde se muestra la descripción del </a:t>
            </a:r>
            <a:r>
              <a:rPr lang="es-CO" sz="1400" dirty="0" err="1">
                <a:latin typeface="Times New Roman" panose="02020603050405020304" pitchFamily="18" charset="0"/>
                <a:cs typeface="Times New Roman" panose="02020603050405020304" pitchFamily="18" charset="0"/>
              </a:rPr>
              <a:t>hiperparámetro</a:t>
            </a:r>
            <a:r>
              <a:rPr lang="es-CO" sz="1400" dirty="0">
                <a:latin typeface="Times New Roman" panose="02020603050405020304" pitchFamily="18" charset="0"/>
                <a:cs typeface="Times New Roman" panose="02020603050405020304" pitchFamily="18" charset="0"/>
              </a:rPr>
              <a:t>.</a:t>
            </a:r>
          </a:p>
        </p:txBody>
      </p:sp>
      <p:sp>
        <p:nvSpPr>
          <p:cNvPr id="24" name="Elipse 23">
            <a:extLst>
              <a:ext uri="{FF2B5EF4-FFF2-40B4-BE49-F238E27FC236}">
                <a16:creationId xmlns:a16="http://schemas.microsoft.com/office/drawing/2014/main" id="{BBEB37A7-5D40-49AE-A7E8-CFCAF922CC66}"/>
              </a:ext>
            </a:extLst>
          </p:cNvPr>
          <p:cNvSpPr/>
          <p:nvPr/>
        </p:nvSpPr>
        <p:spPr>
          <a:xfrm>
            <a:off x="7286810" y="3377362"/>
            <a:ext cx="1465507" cy="147996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8" name="CuadroTexto 27">
            <a:extLst>
              <a:ext uri="{FF2B5EF4-FFF2-40B4-BE49-F238E27FC236}">
                <a16:creationId xmlns:a16="http://schemas.microsoft.com/office/drawing/2014/main" id="{30ADBDB7-32E6-4FD5-AC71-D69B79BB9D2C}"/>
              </a:ext>
            </a:extLst>
          </p:cNvPr>
          <p:cNvSpPr txBox="1"/>
          <p:nvPr/>
        </p:nvSpPr>
        <p:spPr>
          <a:xfrm>
            <a:off x="8867128" y="4299909"/>
            <a:ext cx="2847151" cy="523220"/>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O puedes configurar el valor de confianza diferente para cada clase.</a:t>
            </a:r>
          </a:p>
        </p:txBody>
      </p:sp>
      <p:cxnSp>
        <p:nvCxnSpPr>
          <p:cNvPr id="29" name="Google Shape;813;p40">
            <a:extLst>
              <a:ext uri="{FF2B5EF4-FFF2-40B4-BE49-F238E27FC236}">
                <a16:creationId xmlns:a16="http://schemas.microsoft.com/office/drawing/2014/main" id="{764CEC55-1FFD-4D12-8C12-1C0ECD045CC4}"/>
              </a:ext>
            </a:extLst>
          </p:cNvPr>
          <p:cNvCxnSpPr/>
          <p:nvPr/>
        </p:nvCxnSpPr>
        <p:spPr>
          <a:xfrm>
            <a:off x="8531728" y="3757579"/>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0" name="Google Shape;813;p40">
            <a:extLst>
              <a:ext uri="{FF2B5EF4-FFF2-40B4-BE49-F238E27FC236}">
                <a16:creationId xmlns:a16="http://schemas.microsoft.com/office/drawing/2014/main" id="{58B660FE-F7CE-4EA1-9C9A-2037D61DB792}"/>
              </a:ext>
            </a:extLst>
          </p:cNvPr>
          <p:cNvCxnSpPr/>
          <p:nvPr/>
        </p:nvCxnSpPr>
        <p:spPr>
          <a:xfrm>
            <a:off x="8529674" y="4521017"/>
            <a:ext cx="335400" cy="0"/>
          </a:xfrm>
          <a:prstGeom prst="straightConnector1">
            <a:avLst/>
          </a:prstGeom>
          <a:noFill/>
          <a:ln w="9525" cap="flat" cmpd="sng">
            <a:solidFill>
              <a:schemeClr val="dk1"/>
            </a:solidFill>
            <a:prstDash val="solid"/>
            <a:round/>
            <a:headEnd type="none" w="med" len="med"/>
            <a:tailEnd type="diamond" w="med" len="med"/>
          </a:ln>
        </p:spPr>
      </p:cxnSp>
      <p:pic>
        <p:nvPicPr>
          <p:cNvPr id="1030" name="Picture 6" descr="Restar | Icono Gratis">
            <a:extLst>
              <a:ext uri="{FF2B5EF4-FFF2-40B4-BE49-F238E27FC236}">
                <a16:creationId xmlns:a16="http://schemas.microsoft.com/office/drawing/2014/main" id="{F8E2FA6E-E40C-41B3-AFB0-8B7AC1184F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886" y="3926998"/>
            <a:ext cx="380690" cy="3806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Restar | Icono Gratis">
            <a:extLst>
              <a:ext uri="{FF2B5EF4-FFF2-40B4-BE49-F238E27FC236}">
                <a16:creationId xmlns:a16="http://schemas.microsoft.com/office/drawing/2014/main" id="{8163859B-948D-48F6-8BEF-D7ED599747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5965" y="3757579"/>
            <a:ext cx="903170" cy="380690"/>
          </a:xfrm>
          <a:prstGeom prst="rect">
            <a:avLst/>
          </a:prstGeom>
          <a:noFill/>
          <a:extLst>
            <a:ext uri="{909E8E84-426E-40DD-AFC4-6F175D3DCCD1}">
              <a14:hiddenFill xmlns:a14="http://schemas.microsoft.com/office/drawing/2010/main">
                <a:solidFill>
                  <a:srgbClr val="FFFFFF"/>
                </a:solidFill>
              </a14:hiddenFill>
            </a:ext>
          </a:extLst>
        </p:spPr>
      </p:pic>
      <p:sp>
        <p:nvSpPr>
          <p:cNvPr id="27" name="Título 1">
            <a:extLst>
              <a:ext uri="{FF2B5EF4-FFF2-40B4-BE49-F238E27FC236}">
                <a16:creationId xmlns:a16="http://schemas.microsoft.com/office/drawing/2014/main" id="{B6B3494E-F2B4-46EB-A090-EB59380F51FA}"/>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pic>
        <p:nvPicPr>
          <p:cNvPr id="37" name="Imagen 36">
            <a:extLst>
              <a:ext uri="{FF2B5EF4-FFF2-40B4-BE49-F238E27FC236}">
                <a16:creationId xmlns:a16="http://schemas.microsoft.com/office/drawing/2014/main" id="{F86C1FA0-30F2-47F9-88EB-388737DAB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341536" flipV="1">
            <a:off x="11056345" y="4026780"/>
            <a:ext cx="1229986" cy="644165"/>
          </a:xfrm>
          <a:prstGeom prst="rect">
            <a:avLst/>
          </a:prstGeom>
        </p:spPr>
      </p:pic>
      <p:pic>
        <p:nvPicPr>
          <p:cNvPr id="33" name="Imagen 32">
            <a:extLst>
              <a:ext uri="{FF2B5EF4-FFF2-40B4-BE49-F238E27FC236}">
                <a16:creationId xmlns:a16="http://schemas.microsoft.com/office/drawing/2014/main" id="{6E4F94DF-5DBB-499D-BA3C-7E9C7DD15218}"/>
              </a:ext>
            </a:extLst>
          </p:cNvPr>
          <p:cNvPicPr>
            <a:picLocks noChangeAspect="1"/>
          </p:cNvPicPr>
          <p:nvPr/>
        </p:nvPicPr>
        <p:blipFill>
          <a:blip r:embed="rId11"/>
          <a:stretch>
            <a:fillRect/>
          </a:stretch>
        </p:blipFill>
        <p:spPr>
          <a:xfrm>
            <a:off x="7656079" y="5156429"/>
            <a:ext cx="4066365" cy="1312238"/>
          </a:xfrm>
          <a:prstGeom prst="rect">
            <a:avLst/>
          </a:prstGeom>
        </p:spPr>
      </p:pic>
    </p:spTree>
    <p:extLst>
      <p:ext uri="{BB962C8B-B14F-4D97-AF65-F5344CB8AC3E}">
        <p14:creationId xmlns:p14="http://schemas.microsoft.com/office/powerpoint/2010/main" val="219725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FF1C17E-6CC9-4749-B395-DD120FF6FB4C}"/>
              </a:ext>
            </a:extLst>
          </p:cNvPr>
          <p:cNvPicPr>
            <a:picLocks noChangeAspect="1"/>
          </p:cNvPicPr>
          <p:nvPr/>
        </p:nvPicPr>
        <p:blipFill>
          <a:blip r:embed="rId2"/>
          <a:stretch>
            <a:fillRect/>
          </a:stretch>
        </p:blipFill>
        <p:spPr>
          <a:xfrm>
            <a:off x="9349117" y="3617875"/>
            <a:ext cx="2290684" cy="1424843"/>
          </a:xfrm>
          <a:prstGeom prst="rect">
            <a:avLst/>
          </a:prstGeom>
        </p:spPr>
      </p:pic>
      <p:sp>
        <p:nvSpPr>
          <p:cNvPr id="12" name="CuadroTexto 11">
            <a:extLst>
              <a:ext uri="{FF2B5EF4-FFF2-40B4-BE49-F238E27FC236}">
                <a16:creationId xmlns:a16="http://schemas.microsoft.com/office/drawing/2014/main" id="{91B587B7-5F38-4ED2-A1B7-ACD92F66E8E3}"/>
              </a:ext>
            </a:extLst>
          </p:cNvPr>
          <p:cNvSpPr txBox="1"/>
          <p:nvPr/>
        </p:nvSpPr>
        <p:spPr>
          <a:xfrm>
            <a:off x="5364207" y="2077650"/>
            <a:ext cx="6275593" cy="523220"/>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En el </a:t>
            </a:r>
            <a:r>
              <a:rPr lang="es-CO" sz="1400" dirty="0" err="1">
                <a:latin typeface="Times New Roman" panose="02020603050405020304" pitchFamily="18" charset="0"/>
                <a:cs typeface="Times New Roman" panose="02020603050405020304" pitchFamily="18" charset="0"/>
              </a:rPr>
              <a:t>hiperparámetro</a:t>
            </a:r>
            <a:r>
              <a:rPr lang="es-CO" sz="1400" dirty="0">
                <a:latin typeface="Times New Roman" panose="02020603050405020304" pitchFamily="18" charset="0"/>
                <a:cs typeface="Times New Roman" panose="02020603050405020304" pitchFamily="18" charset="0"/>
              </a:rPr>
              <a:t> “</a:t>
            </a:r>
            <a:r>
              <a:rPr lang="es-CO" sz="1400" dirty="0" err="1">
                <a:latin typeface="Times New Roman" panose="02020603050405020304" pitchFamily="18" charset="0"/>
                <a:cs typeface="Times New Roman" panose="02020603050405020304" pitchFamily="18" charset="0"/>
              </a:rPr>
              <a:t>classes</a:t>
            </a:r>
            <a:r>
              <a:rPr lang="es-CO" sz="1400" dirty="0">
                <a:latin typeface="Times New Roman" panose="02020603050405020304" pitchFamily="18" charset="0"/>
                <a:cs typeface="Times New Roman" panose="02020603050405020304" pitchFamily="18" charset="0"/>
              </a:rPr>
              <a:t>”, encontrará diferentes valores que hacen referencia a la posición o ID de la clase en el </a:t>
            </a:r>
            <a:r>
              <a:rPr lang="es-CO" sz="1400" dirty="0" err="1">
                <a:latin typeface="Times New Roman" panose="02020603050405020304" pitchFamily="18" charset="0"/>
                <a:cs typeface="Times New Roman" panose="02020603050405020304" pitchFamily="18" charset="0"/>
              </a:rPr>
              <a:t>dataset.yaml</a:t>
            </a:r>
            <a:r>
              <a:rPr lang="es-CO" sz="1400" dirty="0">
                <a:latin typeface="Times New Roman" panose="02020603050405020304" pitchFamily="18" charset="0"/>
                <a:cs typeface="Times New Roman" panose="02020603050405020304" pitchFamily="18" charset="0"/>
              </a:rPr>
              <a:t>.</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3" name="Título 1">
            <a:extLst>
              <a:ext uri="{FF2B5EF4-FFF2-40B4-BE49-F238E27FC236}">
                <a16:creationId xmlns:a16="http://schemas.microsoft.com/office/drawing/2014/main" id="{116FCEB6-13F5-4231-B612-B01196C034B3}"/>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pic>
        <p:nvPicPr>
          <p:cNvPr id="3" name="Imagen 2">
            <a:extLst>
              <a:ext uri="{FF2B5EF4-FFF2-40B4-BE49-F238E27FC236}">
                <a16:creationId xmlns:a16="http://schemas.microsoft.com/office/drawing/2014/main" id="{3065E214-4B98-4223-BF1D-8361E818E6B0}"/>
              </a:ext>
            </a:extLst>
          </p:cNvPr>
          <p:cNvPicPr>
            <a:picLocks noChangeAspect="1"/>
          </p:cNvPicPr>
          <p:nvPr/>
        </p:nvPicPr>
        <p:blipFill>
          <a:blip r:embed="rId4"/>
          <a:stretch>
            <a:fillRect/>
          </a:stretch>
        </p:blipFill>
        <p:spPr>
          <a:xfrm>
            <a:off x="386211" y="3607647"/>
            <a:ext cx="4977997" cy="2585323"/>
          </a:xfrm>
          <a:prstGeom prst="rect">
            <a:avLst/>
          </a:prstGeom>
        </p:spPr>
      </p:pic>
      <p:pic>
        <p:nvPicPr>
          <p:cNvPr id="4" name="Imagen 3">
            <a:extLst>
              <a:ext uri="{FF2B5EF4-FFF2-40B4-BE49-F238E27FC236}">
                <a16:creationId xmlns:a16="http://schemas.microsoft.com/office/drawing/2014/main" id="{1E0767EC-EBD6-41F5-BBF8-ABC0C9267054}"/>
              </a:ext>
            </a:extLst>
          </p:cNvPr>
          <p:cNvPicPr>
            <a:picLocks noChangeAspect="1"/>
          </p:cNvPicPr>
          <p:nvPr/>
        </p:nvPicPr>
        <p:blipFill>
          <a:blip r:embed="rId5"/>
          <a:stretch>
            <a:fillRect/>
          </a:stretch>
        </p:blipFill>
        <p:spPr>
          <a:xfrm>
            <a:off x="609550" y="2043664"/>
            <a:ext cx="4531321" cy="1141578"/>
          </a:xfrm>
          <a:prstGeom prst="rect">
            <a:avLst/>
          </a:prstGeom>
        </p:spPr>
      </p:pic>
      <p:cxnSp>
        <p:nvCxnSpPr>
          <p:cNvPr id="15" name="Google Shape;814;p40">
            <a:extLst>
              <a:ext uri="{FF2B5EF4-FFF2-40B4-BE49-F238E27FC236}">
                <a16:creationId xmlns:a16="http://schemas.microsoft.com/office/drawing/2014/main" id="{24B2A6F6-5696-4A02-9698-C3F70728A8D8}"/>
              </a:ext>
            </a:extLst>
          </p:cNvPr>
          <p:cNvCxnSpPr>
            <a:cxnSpLocks/>
          </p:cNvCxnSpPr>
          <p:nvPr/>
        </p:nvCxnSpPr>
        <p:spPr>
          <a:xfrm>
            <a:off x="2875210" y="3185242"/>
            <a:ext cx="3" cy="297291"/>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DBCE5BF1-7B66-4CCD-BC28-18E936906F07}"/>
              </a:ext>
            </a:extLst>
          </p:cNvPr>
          <p:cNvSpPr/>
          <p:nvPr/>
        </p:nvSpPr>
        <p:spPr>
          <a:xfrm>
            <a:off x="5778766" y="5220495"/>
            <a:ext cx="3500402" cy="461665"/>
          </a:xfrm>
          <a:prstGeom prst="rect">
            <a:avLst/>
          </a:prstGeom>
        </p:spPr>
        <p:txBody>
          <a:bodyPr wrap="square">
            <a:spAutoFit/>
          </a:bodyPr>
          <a:lstStyle/>
          <a:p>
            <a:pPr algn="just"/>
            <a:r>
              <a:rPr lang="es-CO" sz="1200" dirty="0">
                <a:latin typeface="Times New Roman" panose="02020603050405020304" pitchFamily="18" charset="0"/>
                <a:cs typeface="Times New Roman" panose="02020603050405020304" pitchFamily="18" charset="0"/>
              </a:rPr>
              <a:t>El valor 2 como </a:t>
            </a:r>
            <a:r>
              <a:rPr lang="es-CO" sz="1200" dirty="0" err="1">
                <a:latin typeface="Times New Roman" panose="02020603050405020304" pitchFamily="18" charset="0"/>
                <a:cs typeface="Times New Roman" panose="02020603050405020304" pitchFamily="18" charset="0"/>
              </a:rPr>
              <a:t>hiperparametro</a:t>
            </a:r>
            <a:r>
              <a:rPr lang="es-CO" sz="1200" dirty="0">
                <a:latin typeface="Times New Roman" panose="02020603050405020304" pitchFamily="18" charset="0"/>
                <a:cs typeface="Times New Roman" panose="02020603050405020304" pitchFamily="18" charset="0"/>
              </a:rPr>
              <a:t> </a:t>
            </a:r>
            <a:r>
              <a:rPr lang="es-CO" sz="1200" dirty="0" err="1">
                <a:latin typeface="Times New Roman" panose="02020603050405020304" pitchFamily="18" charset="0"/>
                <a:cs typeface="Times New Roman" panose="02020603050405020304" pitchFamily="18" charset="0"/>
              </a:rPr>
              <a:t>classes</a:t>
            </a:r>
            <a:r>
              <a:rPr lang="es-CO" sz="1200" dirty="0">
                <a:latin typeface="Times New Roman" panose="02020603050405020304" pitchFamily="18" charset="0"/>
                <a:cs typeface="Times New Roman" panose="02020603050405020304" pitchFamily="18" charset="0"/>
              </a:rPr>
              <a:t> se refiere al </a:t>
            </a:r>
            <a:r>
              <a:rPr lang="es-CO" sz="1200" dirty="0" err="1">
                <a:latin typeface="Times New Roman" panose="02020603050405020304" pitchFamily="18" charset="0"/>
                <a:cs typeface="Times New Roman" panose="02020603050405020304" pitchFamily="18" charset="0"/>
              </a:rPr>
              <a:t>dataset</a:t>
            </a:r>
            <a:r>
              <a:rPr lang="es-CO" sz="1200" dirty="0">
                <a:latin typeface="Times New Roman" panose="02020603050405020304" pitchFamily="18" charset="0"/>
                <a:cs typeface="Times New Roman" panose="02020603050405020304" pitchFamily="18" charset="0"/>
              </a:rPr>
              <a:t> de COCO para la detección de carros.</a:t>
            </a:r>
          </a:p>
        </p:txBody>
      </p:sp>
      <p:pic>
        <p:nvPicPr>
          <p:cNvPr id="6" name="Imagen 5">
            <a:extLst>
              <a:ext uri="{FF2B5EF4-FFF2-40B4-BE49-F238E27FC236}">
                <a16:creationId xmlns:a16="http://schemas.microsoft.com/office/drawing/2014/main" id="{ED72042B-89F1-41AD-B0EC-C7ADBC26EBCF}"/>
              </a:ext>
            </a:extLst>
          </p:cNvPr>
          <p:cNvPicPr>
            <a:picLocks noChangeAspect="1"/>
          </p:cNvPicPr>
          <p:nvPr/>
        </p:nvPicPr>
        <p:blipFill>
          <a:blip r:embed="rId6"/>
          <a:stretch>
            <a:fillRect/>
          </a:stretch>
        </p:blipFill>
        <p:spPr>
          <a:xfrm>
            <a:off x="9693726" y="5220495"/>
            <a:ext cx="1601466" cy="789688"/>
          </a:xfrm>
          <a:prstGeom prst="rect">
            <a:avLst/>
          </a:prstGeom>
        </p:spPr>
      </p:pic>
      <p:sp>
        <p:nvSpPr>
          <p:cNvPr id="17" name="Rectángulo 16">
            <a:extLst>
              <a:ext uri="{FF2B5EF4-FFF2-40B4-BE49-F238E27FC236}">
                <a16:creationId xmlns:a16="http://schemas.microsoft.com/office/drawing/2014/main" id="{4F1D01B6-CB19-425E-8BCA-80EF48AF9529}"/>
              </a:ext>
            </a:extLst>
          </p:cNvPr>
          <p:cNvSpPr/>
          <p:nvPr/>
        </p:nvSpPr>
        <p:spPr>
          <a:xfrm>
            <a:off x="5778766" y="4099465"/>
            <a:ext cx="3500402" cy="461665"/>
          </a:xfrm>
          <a:prstGeom prst="rect">
            <a:avLst/>
          </a:prstGeom>
        </p:spPr>
        <p:txBody>
          <a:bodyPr wrap="square">
            <a:spAutoFit/>
          </a:bodyPr>
          <a:lstStyle/>
          <a:p>
            <a:pPr algn="just"/>
            <a:r>
              <a:rPr lang="es-CO" sz="1200" dirty="0">
                <a:latin typeface="Times New Roman" panose="02020603050405020304" pitchFamily="18" charset="0"/>
                <a:cs typeface="Times New Roman" panose="02020603050405020304" pitchFamily="18" charset="0"/>
              </a:rPr>
              <a:t>El valor [0,1] como </a:t>
            </a:r>
            <a:r>
              <a:rPr lang="es-CO" sz="1200" dirty="0" err="1">
                <a:latin typeface="Times New Roman" panose="02020603050405020304" pitchFamily="18" charset="0"/>
                <a:cs typeface="Times New Roman" panose="02020603050405020304" pitchFamily="18" charset="0"/>
              </a:rPr>
              <a:t>hiperparametro</a:t>
            </a:r>
            <a:r>
              <a:rPr lang="es-CO" sz="1200" dirty="0">
                <a:latin typeface="Times New Roman" panose="02020603050405020304" pitchFamily="18" charset="0"/>
                <a:cs typeface="Times New Roman" panose="02020603050405020304" pitchFamily="18" charset="0"/>
              </a:rPr>
              <a:t> </a:t>
            </a:r>
            <a:r>
              <a:rPr lang="es-CO" sz="1200" dirty="0" err="1">
                <a:latin typeface="Times New Roman" panose="02020603050405020304" pitchFamily="18" charset="0"/>
                <a:cs typeface="Times New Roman" panose="02020603050405020304" pitchFamily="18" charset="0"/>
              </a:rPr>
              <a:t>classes</a:t>
            </a:r>
            <a:r>
              <a:rPr lang="es-CO" sz="1200" dirty="0">
                <a:latin typeface="Times New Roman" panose="02020603050405020304" pitchFamily="18" charset="0"/>
                <a:cs typeface="Times New Roman" panose="02020603050405020304" pitchFamily="18" charset="0"/>
              </a:rPr>
              <a:t> se refiere al </a:t>
            </a:r>
            <a:r>
              <a:rPr lang="es-CO" sz="1200" dirty="0" err="1">
                <a:latin typeface="Times New Roman" panose="02020603050405020304" pitchFamily="18" charset="0"/>
                <a:cs typeface="Times New Roman" panose="02020603050405020304" pitchFamily="18" charset="0"/>
              </a:rPr>
              <a:t>dataset</a:t>
            </a:r>
            <a:r>
              <a:rPr lang="es-CO" sz="1200" dirty="0">
                <a:latin typeface="Times New Roman" panose="02020603050405020304" pitchFamily="18" charset="0"/>
                <a:cs typeface="Times New Roman" panose="02020603050405020304" pitchFamily="18" charset="0"/>
              </a:rPr>
              <a:t> para la detección de rayón y abolladura.</a:t>
            </a:r>
          </a:p>
        </p:txBody>
      </p:sp>
      <p:sp>
        <p:nvSpPr>
          <p:cNvPr id="10" name="CuadroTexto 9">
            <a:extLst>
              <a:ext uri="{FF2B5EF4-FFF2-40B4-BE49-F238E27FC236}">
                <a16:creationId xmlns:a16="http://schemas.microsoft.com/office/drawing/2014/main" id="{B675CF29-7FEC-4B0B-91D9-3ED715907CE6}"/>
              </a:ext>
            </a:extLst>
          </p:cNvPr>
          <p:cNvSpPr txBox="1"/>
          <p:nvPr/>
        </p:nvSpPr>
        <p:spPr>
          <a:xfrm>
            <a:off x="10061564" y="4561130"/>
            <a:ext cx="262059" cy="369332"/>
          </a:xfrm>
          <a:prstGeom prst="rect">
            <a:avLst/>
          </a:prstGeom>
          <a:noFill/>
        </p:spPr>
        <p:txBody>
          <a:bodyPr wrap="square" rtlCol="0">
            <a:spAutoFit/>
          </a:bodyPr>
          <a:lstStyle/>
          <a:p>
            <a:r>
              <a:rPr lang="es-CO" dirty="0">
                <a:solidFill>
                  <a:srgbClr val="FF0000"/>
                </a:solidFill>
              </a:rPr>
              <a:t>0</a:t>
            </a:r>
          </a:p>
        </p:txBody>
      </p:sp>
      <p:sp>
        <p:nvSpPr>
          <p:cNvPr id="19" name="CuadroTexto 18">
            <a:extLst>
              <a:ext uri="{FF2B5EF4-FFF2-40B4-BE49-F238E27FC236}">
                <a16:creationId xmlns:a16="http://schemas.microsoft.com/office/drawing/2014/main" id="{A90F0614-AFDD-40A8-BA62-B915BB28059D}"/>
              </a:ext>
            </a:extLst>
          </p:cNvPr>
          <p:cNvSpPr txBox="1"/>
          <p:nvPr/>
        </p:nvSpPr>
        <p:spPr>
          <a:xfrm>
            <a:off x="10776499" y="4561130"/>
            <a:ext cx="259571" cy="369332"/>
          </a:xfrm>
          <a:prstGeom prst="rect">
            <a:avLst/>
          </a:prstGeom>
          <a:noFill/>
        </p:spPr>
        <p:txBody>
          <a:bodyPr wrap="square" rtlCol="0">
            <a:spAutoFit/>
          </a:bodyPr>
          <a:lstStyle/>
          <a:p>
            <a:r>
              <a:rPr lang="es-CO" dirty="0">
                <a:solidFill>
                  <a:srgbClr val="FF0000"/>
                </a:solidFill>
              </a:rPr>
              <a:t>1</a:t>
            </a:r>
          </a:p>
        </p:txBody>
      </p:sp>
      <p:cxnSp>
        <p:nvCxnSpPr>
          <p:cNvPr id="20" name="Google Shape;123;p17">
            <a:extLst>
              <a:ext uri="{FF2B5EF4-FFF2-40B4-BE49-F238E27FC236}">
                <a16:creationId xmlns:a16="http://schemas.microsoft.com/office/drawing/2014/main" id="{D2D57A7B-DAE1-4DBB-9D9B-74A69AD517E4}"/>
              </a:ext>
            </a:extLst>
          </p:cNvPr>
          <p:cNvCxnSpPr>
            <a:cxnSpLocks/>
            <a:stCxn id="3" idx="3"/>
            <a:endCxn id="17" idx="1"/>
          </p:cNvCxnSpPr>
          <p:nvPr/>
        </p:nvCxnSpPr>
        <p:spPr>
          <a:xfrm flipV="1">
            <a:off x="5364208" y="4330298"/>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3" name="Google Shape;123;p17">
            <a:extLst>
              <a:ext uri="{FF2B5EF4-FFF2-40B4-BE49-F238E27FC236}">
                <a16:creationId xmlns:a16="http://schemas.microsoft.com/office/drawing/2014/main" id="{0BDFC54E-609D-4EC1-A98E-D14F8C328081}"/>
              </a:ext>
            </a:extLst>
          </p:cNvPr>
          <p:cNvCxnSpPr>
            <a:cxnSpLocks/>
            <a:stCxn id="3" idx="3"/>
            <a:endCxn id="5" idx="1"/>
          </p:cNvCxnSpPr>
          <p:nvPr/>
        </p:nvCxnSpPr>
        <p:spPr>
          <a:xfrm>
            <a:off x="5364208" y="4900309"/>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7" name="Imagen 26">
            <a:extLst>
              <a:ext uri="{FF2B5EF4-FFF2-40B4-BE49-F238E27FC236}">
                <a16:creationId xmlns:a16="http://schemas.microsoft.com/office/drawing/2014/main" id="{AED4592E-2CEA-429A-BF30-DCC50D4FB4ED}"/>
              </a:ext>
            </a:extLst>
          </p:cNvPr>
          <p:cNvPicPr>
            <a:picLocks noChangeAspect="1"/>
          </p:cNvPicPr>
          <p:nvPr/>
        </p:nvPicPr>
        <p:blipFill>
          <a:blip r:embed="rId7"/>
          <a:stretch>
            <a:fillRect/>
          </a:stretch>
        </p:blipFill>
        <p:spPr>
          <a:xfrm>
            <a:off x="5778765" y="3419744"/>
            <a:ext cx="1325877" cy="257404"/>
          </a:xfrm>
          <a:prstGeom prst="rect">
            <a:avLst/>
          </a:prstGeom>
        </p:spPr>
      </p:pic>
      <p:pic>
        <p:nvPicPr>
          <p:cNvPr id="28" name="Imagen 27">
            <a:extLst>
              <a:ext uri="{FF2B5EF4-FFF2-40B4-BE49-F238E27FC236}">
                <a16:creationId xmlns:a16="http://schemas.microsoft.com/office/drawing/2014/main" id="{A8DB1E84-B869-4EE4-BC26-6CEB29DA72CC}"/>
              </a:ext>
            </a:extLst>
          </p:cNvPr>
          <p:cNvPicPr>
            <a:picLocks noChangeAspect="1"/>
          </p:cNvPicPr>
          <p:nvPr/>
        </p:nvPicPr>
        <p:blipFill rotWithShape="1">
          <a:blip r:embed="rId6"/>
          <a:srcRect l="5621" b="48383"/>
          <a:stretch/>
        </p:blipFill>
        <p:spPr>
          <a:xfrm>
            <a:off x="5778766" y="3001376"/>
            <a:ext cx="1325877" cy="348792"/>
          </a:xfrm>
          <a:prstGeom prst="rect">
            <a:avLst/>
          </a:prstGeom>
        </p:spPr>
      </p:pic>
      <p:sp>
        <p:nvSpPr>
          <p:cNvPr id="29" name="Elipse 28">
            <a:extLst>
              <a:ext uri="{FF2B5EF4-FFF2-40B4-BE49-F238E27FC236}">
                <a16:creationId xmlns:a16="http://schemas.microsoft.com/office/drawing/2014/main" id="{A9C84969-D34D-46DE-911C-240794775D5B}"/>
              </a:ext>
            </a:extLst>
          </p:cNvPr>
          <p:cNvSpPr/>
          <p:nvPr/>
        </p:nvSpPr>
        <p:spPr>
          <a:xfrm>
            <a:off x="5651869" y="2940049"/>
            <a:ext cx="414558" cy="89156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32" name="CuadroTexto 31">
            <a:extLst>
              <a:ext uri="{FF2B5EF4-FFF2-40B4-BE49-F238E27FC236}">
                <a16:creationId xmlns:a16="http://schemas.microsoft.com/office/drawing/2014/main" id="{8F06D1BC-41F6-4920-9A43-3E7C7B83E350}"/>
              </a:ext>
            </a:extLst>
          </p:cNvPr>
          <p:cNvSpPr txBox="1"/>
          <p:nvPr/>
        </p:nvSpPr>
        <p:spPr>
          <a:xfrm>
            <a:off x="7108479" y="3117559"/>
            <a:ext cx="4531321" cy="430887"/>
          </a:xfrm>
          <a:prstGeom prst="rect">
            <a:avLst/>
          </a:prstGeom>
          <a:noFill/>
        </p:spPr>
        <p:txBody>
          <a:bodyPr wrap="square" rtlCol="0">
            <a:spAutoFit/>
          </a:bodyPr>
          <a:lstStyle/>
          <a:p>
            <a:pPr algn="just"/>
            <a:r>
              <a:rPr lang="es-CO" sz="1100" dirty="0">
                <a:latin typeface="Times New Roman" panose="02020603050405020304" pitchFamily="18" charset="0"/>
                <a:cs typeface="Times New Roman" panose="02020603050405020304" pitchFamily="18" charset="0"/>
              </a:rPr>
              <a:t>Es pertinente que mantenga estos valores para el correcto funcionamiento de la predicción.</a:t>
            </a:r>
          </a:p>
        </p:txBody>
      </p:sp>
      <p:pic>
        <p:nvPicPr>
          <p:cNvPr id="33" name="Imagen 32">
            <a:extLst>
              <a:ext uri="{FF2B5EF4-FFF2-40B4-BE49-F238E27FC236}">
                <a16:creationId xmlns:a16="http://schemas.microsoft.com/office/drawing/2014/main" id="{1937A87E-D3FA-4236-B1D4-30BD3E7DE1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0923" flipV="1">
            <a:off x="5959904" y="2821174"/>
            <a:ext cx="1243075" cy="469194"/>
          </a:xfrm>
          <a:prstGeom prst="rect">
            <a:avLst/>
          </a:prstGeom>
        </p:spPr>
      </p:pic>
      <p:sp>
        <p:nvSpPr>
          <p:cNvPr id="21" name="Google Shape;810;p40">
            <a:extLst>
              <a:ext uri="{FF2B5EF4-FFF2-40B4-BE49-F238E27FC236}">
                <a16:creationId xmlns:a16="http://schemas.microsoft.com/office/drawing/2014/main" id="{757959D4-4209-40B2-BBF0-47FA7C40AB3B}"/>
              </a:ext>
            </a:extLst>
          </p:cNvPr>
          <p:cNvSpPr txBox="1"/>
          <p:nvPr/>
        </p:nvSpPr>
        <p:spPr>
          <a:xfrm>
            <a:off x="1281867" y="141367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spTree>
    <p:extLst>
      <p:ext uri="{BB962C8B-B14F-4D97-AF65-F5344CB8AC3E}">
        <p14:creationId xmlns:p14="http://schemas.microsoft.com/office/powerpoint/2010/main" val="20169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7" name="Imagen 36">
            <a:extLst>
              <a:ext uri="{FF2B5EF4-FFF2-40B4-BE49-F238E27FC236}">
                <a16:creationId xmlns:a16="http://schemas.microsoft.com/office/drawing/2014/main" id="{D27B1A69-3A69-425F-B1D9-E03C2F5E8A46}"/>
              </a:ext>
            </a:extLst>
          </p:cNvPr>
          <p:cNvPicPr>
            <a:picLocks noChangeAspect="1"/>
          </p:cNvPicPr>
          <p:nvPr/>
        </p:nvPicPr>
        <p:blipFill>
          <a:blip r:embed="rId3"/>
          <a:stretch>
            <a:fillRect/>
          </a:stretch>
        </p:blipFill>
        <p:spPr>
          <a:xfrm>
            <a:off x="8560242" y="2794904"/>
            <a:ext cx="749526" cy="665310"/>
          </a:xfrm>
          <a:prstGeom prst="rect">
            <a:avLst/>
          </a:prstGeom>
        </p:spPr>
      </p:pic>
      <p:sp>
        <p:nvSpPr>
          <p:cNvPr id="15" name="Google Shape;810;p40">
            <a:extLst>
              <a:ext uri="{FF2B5EF4-FFF2-40B4-BE49-F238E27FC236}">
                <a16:creationId xmlns:a16="http://schemas.microsoft.com/office/drawing/2014/main" id="{805F59C9-0CC0-461B-BF11-E7115BBE47CD}"/>
              </a:ext>
            </a:extLst>
          </p:cNvPr>
          <p:cNvSpPr txBox="1"/>
          <p:nvPr/>
        </p:nvSpPr>
        <p:spPr>
          <a:xfrm>
            <a:off x="4796837" y="964486"/>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6336572" y="1447715"/>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7" name="Google Shape;814;p40">
            <a:extLst>
              <a:ext uri="{FF2B5EF4-FFF2-40B4-BE49-F238E27FC236}">
                <a16:creationId xmlns:a16="http://schemas.microsoft.com/office/drawing/2014/main" id="{80AD0DDD-6340-4FCE-B4A0-1BE384D0CDCB}"/>
              </a:ext>
            </a:extLst>
          </p:cNvPr>
          <p:cNvCxnSpPr>
            <a:cxnSpLocks/>
          </p:cNvCxnSpPr>
          <p:nvPr/>
        </p:nvCxnSpPr>
        <p:spPr>
          <a:xfrm>
            <a:off x="8906335" y="2389048"/>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814;p40">
            <a:extLst>
              <a:ext uri="{FF2B5EF4-FFF2-40B4-BE49-F238E27FC236}">
                <a16:creationId xmlns:a16="http://schemas.microsoft.com/office/drawing/2014/main" id="{454EFABA-4D29-4C8F-870C-1A253C547808}"/>
              </a:ext>
            </a:extLst>
          </p:cNvPr>
          <p:cNvCxnSpPr>
            <a:cxnSpLocks/>
          </p:cNvCxnSpPr>
          <p:nvPr/>
        </p:nvCxnSpPr>
        <p:spPr>
          <a:xfrm>
            <a:off x="8934591" y="3503843"/>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20" name="Google Shape;814;p40">
            <a:extLst>
              <a:ext uri="{FF2B5EF4-FFF2-40B4-BE49-F238E27FC236}">
                <a16:creationId xmlns:a16="http://schemas.microsoft.com/office/drawing/2014/main" id="{E342B1F4-3086-4020-8401-A6D7EC30CAD0}"/>
              </a:ext>
            </a:extLst>
          </p:cNvPr>
          <p:cNvCxnSpPr>
            <a:cxnSpLocks/>
          </p:cNvCxnSpPr>
          <p:nvPr/>
        </p:nvCxnSpPr>
        <p:spPr>
          <a:xfrm>
            <a:off x="8934595" y="4458563"/>
            <a:ext cx="3" cy="297291"/>
          </a:xfrm>
          <a:prstGeom prst="straightConnector1">
            <a:avLst/>
          </a:prstGeom>
          <a:noFill/>
          <a:ln w="9525" cap="flat" cmpd="sng">
            <a:solidFill>
              <a:schemeClr val="dk1"/>
            </a:solidFill>
            <a:prstDash val="solid"/>
            <a:round/>
            <a:headEnd type="none" w="med" len="med"/>
            <a:tailEnd type="diamond" w="med" len="med"/>
          </a:ln>
        </p:spPr>
      </p:cxnSp>
      <p:pic>
        <p:nvPicPr>
          <p:cNvPr id="134" name="Picture 2" descr=" ">
            <a:extLst>
              <a:ext uri="{FF2B5EF4-FFF2-40B4-BE49-F238E27FC236}">
                <a16:creationId xmlns:a16="http://schemas.microsoft.com/office/drawing/2014/main" id="{694AD38F-1D20-4AB7-9F62-3C2AE3D53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4192576" y="3523045"/>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 ">
            <a:extLst>
              <a:ext uri="{FF2B5EF4-FFF2-40B4-BE49-F238E27FC236}">
                <a16:creationId xmlns:a16="http://schemas.microsoft.com/office/drawing/2014/main" id="{C3F6D313-4CAF-4F9D-8C2F-E0DA3F079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174067" flipH="1">
            <a:off x="2200742" y="4621511"/>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 ">
            <a:extLst>
              <a:ext uri="{FF2B5EF4-FFF2-40B4-BE49-F238E27FC236}">
                <a16:creationId xmlns:a16="http://schemas.microsoft.com/office/drawing/2014/main" id="{D9145699-35B5-4941-97E8-24E4DE97C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45557" y="3588051"/>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137" name="Título 1">
            <a:extLst>
              <a:ext uri="{FF2B5EF4-FFF2-40B4-BE49-F238E27FC236}">
                <a16:creationId xmlns:a16="http://schemas.microsoft.com/office/drawing/2014/main" id="{AD9604B4-8E82-443C-B487-723865842506}"/>
              </a:ext>
            </a:extLst>
          </p:cNvPr>
          <p:cNvSpPr txBox="1">
            <a:spLocks/>
          </p:cNvSpPr>
          <p:nvPr/>
        </p:nvSpPr>
        <p:spPr>
          <a:xfrm>
            <a:off x="1078772" y="-176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sp>
        <p:nvSpPr>
          <p:cNvPr id="138" name="Rectángulo 137">
            <a:extLst>
              <a:ext uri="{FF2B5EF4-FFF2-40B4-BE49-F238E27FC236}">
                <a16:creationId xmlns:a16="http://schemas.microsoft.com/office/drawing/2014/main" id="{9319747A-E35E-425B-9FB8-A3D097B10868}"/>
              </a:ext>
            </a:extLst>
          </p:cNvPr>
          <p:cNvSpPr/>
          <p:nvPr/>
        </p:nvSpPr>
        <p:spPr>
          <a:xfrm>
            <a:off x="9212864" y="2254422"/>
            <a:ext cx="3641259" cy="276999"/>
          </a:xfrm>
          <a:prstGeom prst="rect">
            <a:avLst/>
          </a:prstGeom>
        </p:spPr>
        <p:txBody>
          <a:bodyPr wrap="squar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src</a:t>
            </a:r>
            <a:r>
              <a:rPr lang="es-CO" sz="1200" dirty="0">
                <a:solidFill>
                  <a:schemeClr val="bg1">
                    <a:lumMod val="50000"/>
                  </a:schemeClr>
                </a:solidFill>
              </a:rPr>
              <a:t>/</a:t>
            </a:r>
            <a:r>
              <a:rPr lang="es-CO" sz="1200" dirty="0" err="1">
                <a:solidFill>
                  <a:schemeClr val="bg1">
                    <a:lumMod val="50000"/>
                  </a:schemeClr>
                </a:solidFill>
              </a:rPr>
              <a:t>runs</a:t>
            </a:r>
            <a:endParaRPr lang="es-CO" sz="1200" dirty="0">
              <a:solidFill>
                <a:schemeClr val="bg1">
                  <a:lumMod val="50000"/>
                </a:schemeClr>
              </a:solidFill>
            </a:endParaRPr>
          </a:p>
        </p:txBody>
      </p:sp>
      <p:sp>
        <p:nvSpPr>
          <p:cNvPr id="45" name="Google Shape;810;p40">
            <a:extLst>
              <a:ext uri="{FF2B5EF4-FFF2-40B4-BE49-F238E27FC236}">
                <a16:creationId xmlns:a16="http://schemas.microsoft.com/office/drawing/2014/main" id="{7BEA397F-4948-45A3-A8B4-4D2D04E6EBDE}"/>
              </a:ext>
            </a:extLst>
          </p:cNvPr>
          <p:cNvSpPr txBox="1"/>
          <p:nvPr/>
        </p:nvSpPr>
        <p:spPr>
          <a:xfrm>
            <a:off x="4743230" y="186571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SRCV5</a:t>
            </a:r>
          </a:p>
        </p:txBody>
      </p:sp>
      <p:pic>
        <p:nvPicPr>
          <p:cNvPr id="2" name="Imagen 1">
            <a:extLst>
              <a:ext uri="{FF2B5EF4-FFF2-40B4-BE49-F238E27FC236}">
                <a16:creationId xmlns:a16="http://schemas.microsoft.com/office/drawing/2014/main" id="{B5DE3293-4B9D-4D53-B2BA-6DEE018E59CC}"/>
              </a:ext>
            </a:extLst>
          </p:cNvPr>
          <p:cNvPicPr>
            <a:picLocks noChangeAspect="1"/>
          </p:cNvPicPr>
          <p:nvPr/>
        </p:nvPicPr>
        <p:blipFill>
          <a:blip r:embed="rId5"/>
          <a:stretch>
            <a:fillRect/>
          </a:stretch>
        </p:blipFill>
        <p:spPr>
          <a:xfrm>
            <a:off x="8415410" y="4217933"/>
            <a:ext cx="1038370" cy="228632"/>
          </a:xfrm>
          <a:prstGeom prst="rect">
            <a:avLst/>
          </a:prstGeom>
        </p:spPr>
      </p:pic>
      <p:pic>
        <p:nvPicPr>
          <p:cNvPr id="3" name="Imagen 2">
            <a:extLst>
              <a:ext uri="{FF2B5EF4-FFF2-40B4-BE49-F238E27FC236}">
                <a16:creationId xmlns:a16="http://schemas.microsoft.com/office/drawing/2014/main" id="{763ECCCD-3653-481C-B5C5-D0929D6BAFD1}"/>
              </a:ext>
            </a:extLst>
          </p:cNvPr>
          <p:cNvPicPr>
            <a:picLocks noChangeAspect="1"/>
          </p:cNvPicPr>
          <p:nvPr/>
        </p:nvPicPr>
        <p:blipFill>
          <a:blip r:embed="rId6"/>
          <a:stretch>
            <a:fillRect/>
          </a:stretch>
        </p:blipFill>
        <p:spPr>
          <a:xfrm>
            <a:off x="8348725" y="3894021"/>
            <a:ext cx="1171739" cy="247685"/>
          </a:xfrm>
          <a:prstGeom prst="rect">
            <a:avLst/>
          </a:prstGeom>
        </p:spPr>
      </p:pic>
      <p:pic>
        <p:nvPicPr>
          <p:cNvPr id="8" name="Imagen 7">
            <a:extLst>
              <a:ext uri="{FF2B5EF4-FFF2-40B4-BE49-F238E27FC236}">
                <a16:creationId xmlns:a16="http://schemas.microsoft.com/office/drawing/2014/main" id="{CBE3E7AD-31CF-4B67-896F-FC426FBC1356}"/>
              </a:ext>
            </a:extLst>
          </p:cNvPr>
          <p:cNvPicPr>
            <a:picLocks noChangeAspect="1"/>
          </p:cNvPicPr>
          <p:nvPr/>
        </p:nvPicPr>
        <p:blipFill>
          <a:blip r:embed="rId7"/>
          <a:stretch>
            <a:fillRect/>
          </a:stretch>
        </p:blipFill>
        <p:spPr>
          <a:xfrm>
            <a:off x="8355242" y="5235956"/>
            <a:ext cx="1345952" cy="1173452"/>
          </a:xfrm>
          <a:prstGeom prst="rect">
            <a:avLst/>
          </a:prstGeom>
        </p:spPr>
      </p:pic>
      <p:cxnSp>
        <p:nvCxnSpPr>
          <p:cNvPr id="44" name="Google Shape;385;p27">
            <a:extLst>
              <a:ext uri="{FF2B5EF4-FFF2-40B4-BE49-F238E27FC236}">
                <a16:creationId xmlns:a16="http://schemas.microsoft.com/office/drawing/2014/main" id="{2E29C278-CDE2-46D1-BC17-A39B82D0CCB0}"/>
              </a:ext>
            </a:extLst>
          </p:cNvPr>
          <p:cNvCxnSpPr>
            <a:cxnSpLocks/>
          </p:cNvCxnSpPr>
          <p:nvPr/>
        </p:nvCxnSpPr>
        <p:spPr>
          <a:xfrm>
            <a:off x="6194337" y="1910827"/>
            <a:ext cx="2711967" cy="133154"/>
          </a:xfrm>
          <a:prstGeom prst="bentConnector3">
            <a:avLst>
              <a:gd name="adj1" fmla="val 99883"/>
            </a:avLst>
          </a:prstGeom>
          <a:noFill/>
          <a:ln w="9525" cap="flat" cmpd="sng">
            <a:solidFill>
              <a:schemeClr val="dk1"/>
            </a:solidFill>
            <a:prstDash val="solid"/>
            <a:round/>
            <a:headEnd type="none" w="med" len="med"/>
            <a:tailEnd type="diamond" w="med" len="med"/>
          </a:ln>
        </p:spPr>
      </p:cxnSp>
      <p:cxnSp>
        <p:nvCxnSpPr>
          <p:cNvPr id="46" name="Google Shape;384;p27">
            <a:extLst>
              <a:ext uri="{FF2B5EF4-FFF2-40B4-BE49-F238E27FC236}">
                <a16:creationId xmlns:a16="http://schemas.microsoft.com/office/drawing/2014/main" id="{62C5DA7C-59F7-4E21-ABE0-9DD1CF9E85EE}"/>
              </a:ext>
            </a:extLst>
          </p:cNvPr>
          <p:cNvCxnSpPr>
            <a:cxnSpLocks/>
          </p:cNvCxnSpPr>
          <p:nvPr/>
        </p:nvCxnSpPr>
        <p:spPr>
          <a:xfrm rot="10800000" flipV="1">
            <a:off x="3235524" y="1912771"/>
            <a:ext cx="3029971" cy="215882"/>
          </a:xfrm>
          <a:prstGeom prst="bentConnector3">
            <a:avLst>
              <a:gd name="adj1" fmla="val 100150"/>
            </a:avLst>
          </a:prstGeom>
          <a:noFill/>
          <a:ln w="9525" cap="flat" cmpd="sng">
            <a:solidFill>
              <a:schemeClr val="dk1"/>
            </a:solidFill>
            <a:prstDash val="solid"/>
            <a:round/>
            <a:headEnd type="none" w="med" len="med"/>
            <a:tailEnd type="diamond" w="med" len="med"/>
          </a:ln>
        </p:spPr>
      </p:cxnSp>
      <p:pic>
        <p:nvPicPr>
          <p:cNvPr id="36" name="Imagen 35">
            <a:extLst>
              <a:ext uri="{FF2B5EF4-FFF2-40B4-BE49-F238E27FC236}">
                <a16:creationId xmlns:a16="http://schemas.microsoft.com/office/drawing/2014/main" id="{CD8C4C15-2788-4791-B450-9CCC23D30DCB}"/>
              </a:ext>
            </a:extLst>
          </p:cNvPr>
          <p:cNvPicPr>
            <a:picLocks noChangeAspect="1"/>
          </p:cNvPicPr>
          <p:nvPr/>
        </p:nvPicPr>
        <p:blipFill>
          <a:blip r:embed="rId8"/>
          <a:stretch>
            <a:fillRect/>
          </a:stretch>
        </p:blipFill>
        <p:spPr>
          <a:xfrm>
            <a:off x="8599809" y="2244572"/>
            <a:ext cx="613058" cy="295176"/>
          </a:xfrm>
          <a:prstGeom prst="rect">
            <a:avLst/>
          </a:prstGeom>
        </p:spPr>
      </p:pic>
      <p:pic>
        <p:nvPicPr>
          <p:cNvPr id="24" name="Imagen 23">
            <a:extLst>
              <a:ext uri="{FF2B5EF4-FFF2-40B4-BE49-F238E27FC236}">
                <a16:creationId xmlns:a16="http://schemas.microsoft.com/office/drawing/2014/main" id="{A0416C37-CD10-40D8-9EA9-A14A1E605809}"/>
              </a:ext>
            </a:extLst>
          </p:cNvPr>
          <p:cNvPicPr>
            <a:picLocks noChangeAspect="1"/>
          </p:cNvPicPr>
          <p:nvPr/>
        </p:nvPicPr>
        <p:blipFill>
          <a:blip r:embed="rId9"/>
          <a:stretch>
            <a:fillRect/>
          </a:stretch>
        </p:blipFill>
        <p:spPr>
          <a:xfrm>
            <a:off x="2246432" y="3067508"/>
            <a:ext cx="1794951" cy="1354246"/>
          </a:xfrm>
          <a:prstGeom prst="rect">
            <a:avLst/>
          </a:prstGeom>
        </p:spPr>
      </p:pic>
      <p:sp>
        <p:nvSpPr>
          <p:cNvPr id="51" name="Google Shape;810;p40">
            <a:extLst>
              <a:ext uri="{FF2B5EF4-FFF2-40B4-BE49-F238E27FC236}">
                <a16:creationId xmlns:a16="http://schemas.microsoft.com/office/drawing/2014/main" id="{B1D5B42F-7FFB-4DE1-9189-97DBC3B7F34B}"/>
              </a:ext>
            </a:extLst>
          </p:cNvPr>
          <p:cNvSpPr txBox="1"/>
          <p:nvPr/>
        </p:nvSpPr>
        <p:spPr>
          <a:xfrm>
            <a:off x="1625398" y="1987273"/>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Directorio temporal</a:t>
            </a:r>
          </a:p>
        </p:txBody>
      </p:sp>
      <p:pic>
        <p:nvPicPr>
          <p:cNvPr id="25" name="Imagen 24">
            <a:extLst>
              <a:ext uri="{FF2B5EF4-FFF2-40B4-BE49-F238E27FC236}">
                <a16:creationId xmlns:a16="http://schemas.microsoft.com/office/drawing/2014/main" id="{B84DE38D-7F63-4A09-BFC8-5967F65A73C3}"/>
              </a:ext>
            </a:extLst>
          </p:cNvPr>
          <p:cNvPicPr>
            <a:picLocks noChangeAspect="1"/>
          </p:cNvPicPr>
          <p:nvPr/>
        </p:nvPicPr>
        <p:blipFill>
          <a:blip r:embed="rId10"/>
          <a:stretch>
            <a:fillRect/>
          </a:stretch>
        </p:blipFill>
        <p:spPr>
          <a:xfrm>
            <a:off x="675415" y="3507976"/>
            <a:ext cx="1047896" cy="457264"/>
          </a:xfrm>
          <a:prstGeom prst="rect">
            <a:avLst/>
          </a:prstGeom>
        </p:spPr>
      </p:pic>
      <p:pic>
        <p:nvPicPr>
          <p:cNvPr id="32" name="Imagen 31">
            <a:extLst>
              <a:ext uri="{FF2B5EF4-FFF2-40B4-BE49-F238E27FC236}">
                <a16:creationId xmlns:a16="http://schemas.microsoft.com/office/drawing/2014/main" id="{C0DA8B95-FD2D-424F-B850-B9DE682D62BC}"/>
              </a:ext>
            </a:extLst>
          </p:cNvPr>
          <p:cNvPicPr>
            <a:picLocks noChangeAspect="1"/>
          </p:cNvPicPr>
          <p:nvPr/>
        </p:nvPicPr>
        <p:blipFill>
          <a:blip r:embed="rId11"/>
          <a:stretch>
            <a:fillRect/>
          </a:stretch>
        </p:blipFill>
        <p:spPr>
          <a:xfrm>
            <a:off x="546743" y="5099900"/>
            <a:ext cx="1981606" cy="272471"/>
          </a:xfrm>
          <a:prstGeom prst="rect">
            <a:avLst/>
          </a:prstGeom>
        </p:spPr>
      </p:pic>
      <p:pic>
        <p:nvPicPr>
          <p:cNvPr id="33" name="Imagen 32">
            <a:extLst>
              <a:ext uri="{FF2B5EF4-FFF2-40B4-BE49-F238E27FC236}">
                <a16:creationId xmlns:a16="http://schemas.microsoft.com/office/drawing/2014/main" id="{65F19EE4-A6C8-416F-B751-4F36DB02B785}"/>
              </a:ext>
            </a:extLst>
          </p:cNvPr>
          <p:cNvPicPr>
            <a:picLocks noChangeAspect="1"/>
          </p:cNvPicPr>
          <p:nvPr/>
        </p:nvPicPr>
        <p:blipFill>
          <a:blip r:embed="rId12"/>
          <a:stretch>
            <a:fillRect/>
          </a:stretch>
        </p:blipFill>
        <p:spPr>
          <a:xfrm>
            <a:off x="4753306" y="3355560"/>
            <a:ext cx="2781690" cy="628738"/>
          </a:xfrm>
          <a:prstGeom prst="rect">
            <a:avLst/>
          </a:prstGeom>
        </p:spPr>
      </p:pic>
      <p:pic>
        <p:nvPicPr>
          <p:cNvPr id="34" name="Imagen 33">
            <a:extLst>
              <a:ext uri="{FF2B5EF4-FFF2-40B4-BE49-F238E27FC236}">
                <a16:creationId xmlns:a16="http://schemas.microsoft.com/office/drawing/2014/main" id="{7312A07D-16B4-4913-BD3E-D393DB328C56}"/>
              </a:ext>
            </a:extLst>
          </p:cNvPr>
          <p:cNvPicPr>
            <a:picLocks noChangeAspect="1"/>
          </p:cNvPicPr>
          <p:nvPr/>
        </p:nvPicPr>
        <p:blipFill>
          <a:blip r:embed="rId13"/>
          <a:stretch>
            <a:fillRect/>
          </a:stretch>
        </p:blipFill>
        <p:spPr>
          <a:xfrm>
            <a:off x="4766762" y="4497399"/>
            <a:ext cx="2791810" cy="231274"/>
          </a:xfrm>
          <a:prstGeom prst="rect">
            <a:avLst/>
          </a:prstGeom>
        </p:spPr>
      </p:pic>
      <p:cxnSp>
        <p:nvCxnSpPr>
          <p:cNvPr id="56" name="Google Shape;814;p40">
            <a:extLst>
              <a:ext uri="{FF2B5EF4-FFF2-40B4-BE49-F238E27FC236}">
                <a16:creationId xmlns:a16="http://schemas.microsoft.com/office/drawing/2014/main" id="{83505151-30F7-48B1-9D4E-25D67795CD53}"/>
              </a:ext>
            </a:extLst>
          </p:cNvPr>
          <p:cNvCxnSpPr>
            <a:cxnSpLocks/>
          </p:cNvCxnSpPr>
          <p:nvPr/>
        </p:nvCxnSpPr>
        <p:spPr>
          <a:xfrm>
            <a:off x="6162664" y="4078817"/>
            <a:ext cx="3" cy="297291"/>
          </a:xfrm>
          <a:prstGeom prst="straightConnector1">
            <a:avLst/>
          </a:prstGeom>
          <a:noFill/>
          <a:ln w="9525" cap="flat" cmpd="sng">
            <a:solidFill>
              <a:schemeClr val="dk1"/>
            </a:solidFill>
            <a:prstDash val="solid"/>
            <a:round/>
            <a:headEnd type="none" w="med" len="med"/>
            <a:tailEnd type="diamond" w="med" len="med"/>
          </a:ln>
        </p:spPr>
      </p:cxnSp>
      <p:pic>
        <p:nvPicPr>
          <p:cNvPr id="35" name="Imagen 34">
            <a:extLst>
              <a:ext uri="{FF2B5EF4-FFF2-40B4-BE49-F238E27FC236}">
                <a16:creationId xmlns:a16="http://schemas.microsoft.com/office/drawing/2014/main" id="{9D15E249-D161-4ED5-BB93-0FBA5CA29066}"/>
              </a:ext>
            </a:extLst>
          </p:cNvPr>
          <p:cNvPicPr>
            <a:picLocks noChangeAspect="1"/>
          </p:cNvPicPr>
          <p:nvPr/>
        </p:nvPicPr>
        <p:blipFill>
          <a:blip r:embed="rId14"/>
          <a:stretch>
            <a:fillRect/>
          </a:stretch>
        </p:blipFill>
        <p:spPr>
          <a:xfrm>
            <a:off x="268841" y="3016501"/>
            <a:ext cx="1826398" cy="295176"/>
          </a:xfrm>
          <a:prstGeom prst="rect">
            <a:avLst/>
          </a:prstGeom>
        </p:spPr>
      </p:pic>
      <p:cxnSp>
        <p:nvCxnSpPr>
          <p:cNvPr id="58" name="Google Shape;814;p40">
            <a:extLst>
              <a:ext uri="{FF2B5EF4-FFF2-40B4-BE49-F238E27FC236}">
                <a16:creationId xmlns:a16="http://schemas.microsoft.com/office/drawing/2014/main" id="{2F8E2566-C5BA-415E-8956-57C90FE4E448}"/>
              </a:ext>
            </a:extLst>
          </p:cNvPr>
          <p:cNvCxnSpPr>
            <a:cxnSpLocks/>
          </p:cNvCxnSpPr>
          <p:nvPr/>
        </p:nvCxnSpPr>
        <p:spPr>
          <a:xfrm>
            <a:off x="3235524" y="2497613"/>
            <a:ext cx="3" cy="297291"/>
          </a:xfrm>
          <a:prstGeom prst="straightConnector1">
            <a:avLst/>
          </a:prstGeom>
          <a:noFill/>
          <a:ln w="9525" cap="flat" cmpd="sng">
            <a:solidFill>
              <a:schemeClr val="dk1"/>
            </a:solidFill>
            <a:prstDash val="solid"/>
            <a:round/>
            <a:headEnd type="none" w="med" len="med"/>
            <a:tailEnd type="diamond" w="med" len="med"/>
          </a:ln>
        </p:spPr>
      </p:cxnSp>
      <p:sp>
        <p:nvSpPr>
          <p:cNvPr id="59" name="CuadroTexto 58">
            <a:extLst>
              <a:ext uri="{FF2B5EF4-FFF2-40B4-BE49-F238E27FC236}">
                <a16:creationId xmlns:a16="http://schemas.microsoft.com/office/drawing/2014/main" id="{7690A86A-7FEE-4E6E-B8E1-1672360E6885}"/>
              </a:ext>
            </a:extLst>
          </p:cNvPr>
          <p:cNvSpPr txBox="1"/>
          <p:nvPr/>
        </p:nvSpPr>
        <p:spPr>
          <a:xfrm>
            <a:off x="100165" y="5419992"/>
            <a:ext cx="2910119" cy="769441"/>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Por predeterminado si se encuentra en Windows crea el directorio temporal en la ruta: C:/Users/&lt;nombre_de_usuario&gt;/AppData/Local/Temp</a:t>
            </a:r>
            <a:endParaRPr lang="es-CO" sz="1100" dirty="0">
              <a:latin typeface="Times New Roman" panose="02020603050405020304" pitchFamily="18" charset="0"/>
              <a:cs typeface="Times New Roman" panose="02020603050405020304" pitchFamily="18" charset="0"/>
            </a:endParaRPr>
          </a:p>
        </p:txBody>
      </p:sp>
      <p:sp>
        <p:nvSpPr>
          <p:cNvPr id="60" name="CuadroTexto 59">
            <a:extLst>
              <a:ext uri="{FF2B5EF4-FFF2-40B4-BE49-F238E27FC236}">
                <a16:creationId xmlns:a16="http://schemas.microsoft.com/office/drawing/2014/main" id="{5611F743-50BC-4E63-BFF8-556C634E90CB}"/>
              </a:ext>
            </a:extLst>
          </p:cNvPr>
          <p:cNvSpPr txBox="1"/>
          <p:nvPr/>
        </p:nvSpPr>
        <p:spPr>
          <a:xfrm>
            <a:off x="94473" y="4037033"/>
            <a:ext cx="1947977" cy="600164"/>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 nombre predeterminado para el directorio empieza por “</a:t>
            </a:r>
            <a:r>
              <a:rPr lang="es-MX" sz="1100" dirty="0" err="1">
                <a:latin typeface="Times New Roman" panose="02020603050405020304" pitchFamily="18" charset="0"/>
                <a:cs typeface="Times New Roman" panose="02020603050405020304" pitchFamily="18" charset="0"/>
              </a:rPr>
              <a:t>tmp</a:t>
            </a:r>
            <a:r>
              <a:rPr lang="es-MX" sz="1100" dirty="0">
                <a:latin typeface="Times New Roman" panose="02020603050405020304" pitchFamily="18" charset="0"/>
                <a:cs typeface="Times New Roman" panose="02020603050405020304" pitchFamily="18" charset="0"/>
              </a:rPr>
              <a:t>”.</a:t>
            </a:r>
            <a:endParaRPr lang="es-CO" sz="1100" dirty="0">
              <a:latin typeface="Times New Roman" panose="02020603050405020304" pitchFamily="18" charset="0"/>
              <a:cs typeface="Times New Roman" panose="02020603050405020304" pitchFamily="18" charset="0"/>
            </a:endParaRPr>
          </a:p>
        </p:txBody>
      </p:sp>
      <p:pic>
        <p:nvPicPr>
          <p:cNvPr id="39" name="Imagen 38">
            <a:extLst>
              <a:ext uri="{FF2B5EF4-FFF2-40B4-BE49-F238E27FC236}">
                <a16:creationId xmlns:a16="http://schemas.microsoft.com/office/drawing/2014/main" id="{40570D49-0154-4E53-AC3C-43E6D75032CE}"/>
              </a:ext>
            </a:extLst>
          </p:cNvPr>
          <p:cNvPicPr>
            <a:picLocks noChangeAspect="1"/>
          </p:cNvPicPr>
          <p:nvPr/>
        </p:nvPicPr>
        <p:blipFill>
          <a:blip r:embed="rId15"/>
          <a:stretch>
            <a:fillRect/>
          </a:stretch>
        </p:blipFill>
        <p:spPr>
          <a:xfrm>
            <a:off x="268841" y="2136421"/>
            <a:ext cx="1826398" cy="300595"/>
          </a:xfrm>
          <a:prstGeom prst="rect">
            <a:avLst/>
          </a:prstGeom>
        </p:spPr>
      </p:pic>
      <p:sp>
        <p:nvSpPr>
          <p:cNvPr id="63" name="CuadroTexto 62">
            <a:extLst>
              <a:ext uri="{FF2B5EF4-FFF2-40B4-BE49-F238E27FC236}">
                <a16:creationId xmlns:a16="http://schemas.microsoft.com/office/drawing/2014/main" id="{BF8B83BA-0E5F-464E-A42D-19A97BBDD62B}"/>
              </a:ext>
            </a:extLst>
          </p:cNvPr>
          <p:cNvSpPr txBox="1"/>
          <p:nvPr/>
        </p:nvSpPr>
        <p:spPr>
          <a:xfrm>
            <a:off x="208051" y="1695382"/>
            <a:ext cx="1947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Controla el nombre que tendrá el directorio temporal.</a:t>
            </a:r>
            <a:endParaRPr lang="es-CO" sz="1100" dirty="0">
              <a:latin typeface="Times New Roman" panose="02020603050405020304" pitchFamily="18" charset="0"/>
              <a:cs typeface="Times New Roman" panose="02020603050405020304" pitchFamily="18" charset="0"/>
            </a:endParaRPr>
          </a:p>
        </p:txBody>
      </p:sp>
      <p:sp>
        <p:nvSpPr>
          <p:cNvPr id="64" name="CuadroTexto 63">
            <a:extLst>
              <a:ext uri="{FF2B5EF4-FFF2-40B4-BE49-F238E27FC236}">
                <a16:creationId xmlns:a16="http://schemas.microsoft.com/office/drawing/2014/main" id="{FB952B3A-9393-4EE2-8629-D6E5FD4EEC4F}"/>
              </a:ext>
            </a:extLst>
          </p:cNvPr>
          <p:cNvSpPr txBox="1"/>
          <p:nvPr/>
        </p:nvSpPr>
        <p:spPr>
          <a:xfrm>
            <a:off x="171625" y="2562849"/>
            <a:ext cx="1947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Controla la ruta donde se guardará el directorio temporal.</a:t>
            </a:r>
            <a:endParaRPr lang="es-CO" sz="1100" dirty="0">
              <a:latin typeface="Times New Roman" panose="02020603050405020304" pitchFamily="18" charset="0"/>
              <a:cs typeface="Times New Roman" panose="02020603050405020304" pitchFamily="18" charset="0"/>
            </a:endParaRPr>
          </a:p>
        </p:txBody>
      </p:sp>
      <p:sp>
        <p:nvSpPr>
          <p:cNvPr id="65" name="CuadroTexto 64">
            <a:extLst>
              <a:ext uri="{FF2B5EF4-FFF2-40B4-BE49-F238E27FC236}">
                <a16:creationId xmlns:a16="http://schemas.microsoft.com/office/drawing/2014/main" id="{CE903000-4BB9-49B1-AF79-390EC38126CE}"/>
              </a:ext>
            </a:extLst>
          </p:cNvPr>
          <p:cNvSpPr txBox="1"/>
          <p:nvPr/>
        </p:nvSpPr>
        <p:spPr>
          <a:xfrm>
            <a:off x="4683595" y="4755828"/>
            <a:ext cx="2874977" cy="769441"/>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Elimina el directorio temporal después de haber utilizado los resultados para la predicción de rayón y abolladura, con el fin de que no se muestre al usuario.</a:t>
            </a:r>
            <a:endParaRPr lang="es-CO" sz="1100" dirty="0">
              <a:latin typeface="Times New Roman" panose="02020603050405020304" pitchFamily="18" charset="0"/>
              <a:cs typeface="Times New Roman" panose="02020603050405020304" pitchFamily="18" charset="0"/>
            </a:endParaRPr>
          </a:p>
        </p:txBody>
      </p:sp>
      <p:sp>
        <p:nvSpPr>
          <p:cNvPr id="66" name="CuadroTexto 65">
            <a:extLst>
              <a:ext uri="{FF2B5EF4-FFF2-40B4-BE49-F238E27FC236}">
                <a16:creationId xmlns:a16="http://schemas.microsoft.com/office/drawing/2014/main" id="{909D26C2-E924-4550-9CEF-40D8A1BC38FB}"/>
              </a:ext>
            </a:extLst>
          </p:cNvPr>
          <p:cNvSpPr txBox="1"/>
          <p:nvPr/>
        </p:nvSpPr>
        <p:spPr>
          <a:xfrm>
            <a:off x="3143907" y="6070319"/>
            <a:ext cx="2874977" cy="600164"/>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 directorio temporal almacenará los </a:t>
            </a:r>
            <a:r>
              <a:rPr lang="es-MX" sz="1100" dirty="0" err="1">
                <a:latin typeface="Times New Roman" panose="02020603050405020304" pitchFamily="18" charset="0"/>
                <a:cs typeface="Times New Roman" panose="02020603050405020304" pitchFamily="18" charset="0"/>
              </a:rPr>
              <a:t>crops</a:t>
            </a:r>
            <a:r>
              <a:rPr lang="es-MX" sz="1100" dirty="0">
                <a:latin typeface="Times New Roman" panose="02020603050405020304" pitchFamily="18" charset="0"/>
                <a:cs typeface="Times New Roman" panose="02020603050405020304" pitchFamily="18" charset="0"/>
              </a:rPr>
              <a:t> con fondo negro a partir de los resultados de la detección de carro.</a:t>
            </a:r>
            <a:endParaRPr lang="es-CO" sz="1100" dirty="0">
              <a:latin typeface="Times New Roman" panose="02020603050405020304" pitchFamily="18" charset="0"/>
              <a:cs typeface="Times New Roman" panose="02020603050405020304" pitchFamily="18" charset="0"/>
            </a:endParaRPr>
          </a:p>
        </p:txBody>
      </p:sp>
      <p:pic>
        <p:nvPicPr>
          <p:cNvPr id="40" name="Imagen 39">
            <a:extLst>
              <a:ext uri="{FF2B5EF4-FFF2-40B4-BE49-F238E27FC236}">
                <a16:creationId xmlns:a16="http://schemas.microsoft.com/office/drawing/2014/main" id="{E20EDBCA-594C-48B7-AEF0-AED924804DF9}"/>
              </a:ext>
            </a:extLst>
          </p:cNvPr>
          <p:cNvPicPr>
            <a:picLocks noChangeAspect="1"/>
          </p:cNvPicPr>
          <p:nvPr/>
        </p:nvPicPr>
        <p:blipFill>
          <a:blip r:embed="rId16"/>
          <a:stretch>
            <a:fillRect/>
          </a:stretch>
        </p:blipFill>
        <p:spPr>
          <a:xfrm>
            <a:off x="3243170" y="5140548"/>
            <a:ext cx="1207539" cy="912256"/>
          </a:xfrm>
          <a:prstGeom prst="rect">
            <a:avLst/>
          </a:prstGeom>
        </p:spPr>
      </p:pic>
      <p:pic>
        <p:nvPicPr>
          <p:cNvPr id="68" name="Picture 2" descr=" ">
            <a:extLst>
              <a:ext uri="{FF2B5EF4-FFF2-40B4-BE49-F238E27FC236}">
                <a16:creationId xmlns:a16="http://schemas.microsoft.com/office/drawing/2014/main" id="{ACD289F8-74AC-4B37-A512-B7D7B73D6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52484" flipH="1">
            <a:off x="3605705" y="4663372"/>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70" name="CuadroTexto 69">
            <a:extLst>
              <a:ext uri="{FF2B5EF4-FFF2-40B4-BE49-F238E27FC236}">
                <a16:creationId xmlns:a16="http://schemas.microsoft.com/office/drawing/2014/main" id="{1C0A5DE4-BD55-4FA2-AFF1-7A1FC982BF43}"/>
              </a:ext>
            </a:extLst>
          </p:cNvPr>
          <p:cNvSpPr txBox="1"/>
          <p:nvPr/>
        </p:nvSpPr>
        <p:spPr>
          <a:xfrm>
            <a:off x="4683594" y="2924673"/>
            <a:ext cx="2874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Esta función permite la creación del directorio temporal.</a:t>
            </a:r>
            <a:endParaRPr lang="es-CO" sz="1100" dirty="0">
              <a:latin typeface="Times New Roman" panose="02020603050405020304" pitchFamily="18" charset="0"/>
              <a:cs typeface="Times New Roman" panose="02020603050405020304" pitchFamily="18" charset="0"/>
            </a:endParaRPr>
          </a:p>
        </p:txBody>
      </p:sp>
      <p:pic>
        <p:nvPicPr>
          <p:cNvPr id="72" name="Picture 2" descr="Warning Generic Flat icon">
            <a:extLst>
              <a:ext uri="{FF2B5EF4-FFF2-40B4-BE49-F238E27FC236}">
                <a16:creationId xmlns:a16="http://schemas.microsoft.com/office/drawing/2014/main" id="{5A99F571-ECDD-42F3-A1E9-1A1B85A5AA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07" y="2700010"/>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74" name="CuadroTexto 73">
            <a:extLst>
              <a:ext uri="{FF2B5EF4-FFF2-40B4-BE49-F238E27FC236}">
                <a16:creationId xmlns:a16="http://schemas.microsoft.com/office/drawing/2014/main" id="{8760D24E-3F9C-4FCA-BFB3-D310EEBF495D}"/>
              </a:ext>
            </a:extLst>
          </p:cNvPr>
          <p:cNvSpPr txBox="1"/>
          <p:nvPr/>
        </p:nvSpPr>
        <p:spPr>
          <a:xfrm>
            <a:off x="9560144" y="3607135"/>
            <a:ext cx="2372443" cy="1277273"/>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Para la actualización del script en el srcv5, se simplifico los resultados a dos carpetas, una es para la predicción del modelo de afectación (rayón y abolladura) en un carro, y la otra carpeta hace referencia al modelo de marcas.</a:t>
            </a:r>
            <a:endParaRPr lang="es-CO" sz="1100" dirty="0">
              <a:latin typeface="Times New Roman" panose="02020603050405020304" pitchFamily="18" charset="0"/>
              <a:cs typeface="Times New Roman" panose="02020603050405020304" pitchFamily="18" charset="0"/>
            </a:endParaRPr>
          </a:p>
        </p:txBody>
      </p:sp>
      <p:pic>
        <p:nvPicPr>
          <p:cNvPr id="41" name="Imagen 40">
            <a:extLst>
              <a:ext uri="{FF2B5EF4-FFF2-40B4-BE49-F238E27FC236}">
                <a16:creationId xmlns:a16="http://schemas.microsoft.com/office/drawing/2014/main" id="{C17D702A-D421-4F73-BF2B-7F3225708861}"/>
              </a:ext>
            </a:extLst>
          </p:cNvPr>
          <p:cNvPicPr>
            <a:picLocks noChangeAspect="1"/>
          </p:cNvPicPr>
          <p:nvPr/>
        </p:nvPicPr>
        <p:blipFill>
          <a:blip r:embed="rId18"/>
          <a:stretch>
            <a:fillRect/>
          </a:stretch>
        </p:blipFill>
        <p:spPr>
          <a:xfrm>
            <a:off x="9871234" y="5235956"/>
            <a:ext cx="1355781" cy="1173452"/>
          </a:xfrm>
          <a:prstGeom prst="rect">
            <a:avLst/>
          </a:prstGeom>
        </p:spPr>
      </p:pic>
      <p:sp>
        <p:nvSpPr>
          <p:cNvPr id="78" name="Rectángulo 77">
            <a:extLst>
              <a:ext uri="{FF2B5EF4-FFF2-40B4-BE49-F238E27FC236}">
                <a16:creationId xmlns:a16="http://schemas.microsoft.com/office/drawing/2014/main" id="{6EA7F1FF-B9C7-4752-B417-EAE456CBDE8F}"/>
              </a:ext>
            </a:extLst>
          </p:cNvPr>
          <p:cNvSpPr/>
          <p:nvPr/>
        </p:nvSpPr>
        <p:spPr>
          <a:xfrm>
            <a:off x="8348725" y="4996499"/>
            <a:ext cx="1352468" cy="276999"/>
          </a:xfrm>
          <a:prstGeom prst="rect">
            <a:avLst/>
          </a:prstGeom>
        </p:spPr>
        <p:txBody>
          <a:bodyPr wrap="square">
            <a:spAutoFit/>
          </a:bodyPr>
          <a:lstStyle/>
          <a:p>
            <a:r>
              <a:rPr lang="es-CO" sz="1200" dirty="0" err="1">
                <a:solidFill>
                  <a:schemeClr val="bg1">
                    <a:lumMod val="50000"/>
                  </a:schemeClr>
                </a:solidFill>
              </a:rPr>
              <a:t>predict_afectation</a:t>
            </a:r>
            <a:endParaRPr lang="es-CO" sz="1200" dirty="0">
              <a:solidFill>
                <a:schemeClr val="bg1">
                  <a:lumMod val="50000"/>
                </a:schemeClr>
              </a:solidFill>
            </a:endParaRPr>
          </a:p>
        </p:txBody>
      </p:sp>
      <p:sp>
        <p:nvSpPr>
          <p:cNvPr id="79" name="Rectángulo 78">
            <a:extLst>
              <a:ext uri="{FF2B5EF4-FFF2-40B4-BE49-F238E27FC236}">
                <a16:creationId xmlns:a16="http://schemas.microsoft.com/office/drawing/2014/main" id="{CF9B7194-DFCA-4BB4-B415-502CEED539D3}"/>
              </a:ext>
            </a:extLst>
          </p:cNvPr>
          <p:cNvSpPr/>
          <p:nvPr/>
        </p:nvSpPr>
        <p:spPr>
          <a:xfrm>
            <a:off x="9874547" y="4996498"/>
            <a:ext cx="1352468" cy="276999"/>
          </a:xfrm>
          <a:prstGeom prst="rect">
            <a:avLst/>
          </a:prstGeom>
        </p:spPr>
        <p:txBody>
          <a:bodyPr wrap="square">
            <a:spAutoFit/>
          </a:bodyPr>
          <a:lstStyle/>
          <a:p>
            <a:r>
              <a:rPr lang="es-CO" sz="1200" dirty="0" err="1">
                <a:solidFill>
                  <a:schemeClr val="bg1">
                    <a:lumMod val="50000"/>
                  </a:schemeClr>
                </a:solidFill>
              </a:rPr>
              <a:t>predict_marcas</a:t>
            </a:r>
            <a:endParaRPr lang="es-CO" sz="1200" dirty="0">
              <a:solidFill>
                <a:schemeClr val="bg1">
                  <a:lumMod val="50000"/>
                </a:schemeClr>
              </a:solidFill>
            </a:endParaRPr>
          </a:p>
        </p:txBody>
      </p:sp>
      <p:pic>
        <p:nvPicPr>
          <p:cNvPr id="84" name="Picture 2" descr="Warning Generic Flat icon">
            <a:extLst>
              <a:ext uri="{FF2B5EF4-FFF2-40B4-BE49-F238E27FC236}">
                <a16:creationId xmlns:a16="http://schemas.microsoft.com/office/drawing/2014/main" id="{88EE2169-98DD-452E-A6F2-24894B89F0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07" y="1839085"/>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85" name="Rectángulo 84">
            <a:extLst>
              <a:ext uri="{FF2B5EF4-FFF2-40B4-BE49-F238E27FC236}">
                <a16:creationId xmlns:a16="http://schemas.microsoft.com/office/drawing/2014/main" id="{DB970481-5D7B-4802-A3B9-FAB702B1A4E1}"/>
              </a:ext>
            </a:extLst>
          </p:cNvPr>
          <p:cNvSpPr/>
          <p:nvPr/>
        </p:nvSpPr>
        <p:spPr>
          <a:xfrm>
            <a:off x="9242027" y="2794904"/>
            <a:ext cx="3641259" cy="646331"/>
          </a:xfrm>
          <a:prstGeom prst="rect">
            <a:avLst/>
          </a:prstGeom>
        </p:spPr>
        <p:txBody>
          <a:bodyPr wrap="square">
            <a:spAutoFit/>
          </a:bodyPr>
          <a:lstStyle/>
          <a:p>
            <a:r>
              <a:rPr lang="es-CO" sz="1200" dirty="0">
                <a:solidFill>
                  <a:schemeClr val="bg1">
                    <a:lumMod val="50000"/>
                  </a:schemeClr>
                </a:solidFill>
              </a:rPr>
              <a:t>Para el modo de detección (</a:t>
            </a:r>
            <a:r>
              <a:rPr lang="es-CO" sz="1200" dirty="0" err="1">
                <a:solidFill>
                  <a:schemeClr val="bg1">
                    <a:lumMod val="50000"/>
                  </a:schemeClr>
                </a:solidFill>
              </a:rPr>
              <a:t>detect</a:t>
            </a:r>
            <a:r>
              <a:rPr lang="es-CO" sz="1200" dirty="0">
                <a:solidFill>
                  <a:schemeClr val="bg1">
                    <a:lumMod val="50000"/>
                  </a:schemeClr>
                </a:solidFill>
              </a:rPr>
              <a:t>) no se </a:t>
            </a:r>
          </a:p>
          <a:p>
            <a:r>
              <a:rPr lang="es-CO" sz="1200" dirty="0">
                <a:solidFill>
                  <a:schemeClr val="bg1">
                    <a:lumMod val="50000"/>
                  </a:schemeClr>
                </a:solidFill>
              </a:rPr>
              <a:t>Agrego la actualización del fondo negro </a:t>
            </a:r>
          </a:p>
          <a:p>
            <a:r>
              <a:rPr lang="es-CO" sz="1200" dirty="0">
                <a:solidFill>
                  <a:schemeClr val="bg1">
                    <a:lumMod val="50000"/>
                  </a:schemeClr>
                </a:solidFill>
              </a:rPr>
              <a:t>debido a que es necesario conocer los  </a:t>
            </a:r>
          </a:p>
        </p:txBody>
      </p:sp>
    </p:spTree>
    <p:extLst>
      <p:ext uri="{BB962C8B-B14F-4D97-AF65-F5344CB8AC3E}">
        <p14:creationId xmlns:p14="http://schemas.microsoft.com/office/powerpoint/2010/main" val="3767653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5" name="Google Shape;810;p40">
            <a:extLst>
              <a:ext uri="{FF2B5EF4-FFF2-40B4-BE49-F238E27FC236}">
                <a16:creationId xmlns:a16="http://schemas.microsoft.com/office/drawing/2014/main" id="{805F59C9-0CC0-461B-BF11-E7115BBE47CD}"/>
              </a:ext>
            </a:extLst>
          </p:cNvPr>
          <p:cNvSpPr txBox="1"/>
          <p:nvPr/>
        </p:nvSpPr>
        <p:spPr>
          <a:xfrm>
            <a:off x="2273280" y="239328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3866622" y="2914389"/>
            <a:ext cx="3" cy="297291"/>
          </a:xfrm>
          <a:prstGeom prst="straightConnector1">
            <a:avLst/>
          </a:prstGeom>
          <a:noFill/>
          <a:ln w="9525" cap="flat" cmpd="sng">
            <a:solidFill>
              <a:schemeClr val="dk1"/>
            </a:solidFill>
            <a:prstDash val="solid"/>
            <a:round/>
            <a:headEnd type="none" w="med" len="med"/>
            <a:tailEnd type="diamond" w="med" len="med"/>
          </a:ln>
        </p:spPr>
      </p:cxnSp>
      <p:sp>
        <p:nvSpPr>
          <p:cNvPr id="137" name="Título 1">
            <a:extLst>
              <a:ext uri="{FF2B5EF4-FFF2-40B4-BE49-F238E27FC236}">
                <a16:creationId xmlns:a16="http://schemas.microsoft.com/office/drawing/2014/main" id="{AD9604B4-8E82-443C-B487-723865842506}"/>
              </a:ext>
            </a:extLst>
          </p:cNvPr>
          <p:cNvSpPr txBox="1">
            <a:spLocks/>
          </p:cNvSpPr>
          <p:nvPr/>
        </p:nvSpPr>
        <p:spPr>
          <a:xfrm>
            <a:off x="766325" y="-516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pic>
        <p:nvPicPr>
          <p:cNvPr id="6" name="Imagen 5">
            <a:extLst>
              <a:ext uri="{FF2B5EF4-FFF2-40B4-BE49-F238E27FC236}">
                <a16:creationId xmlns:a16="http://schemas.microsoft.com/office/drawing/2014/main" id="{5DD80125-18C5-483B-90AD-4224A046CA21}"/>
              </a:ext>
            </a:extLst>
          </p:cNvPr>
          <p:cNvPicPr>
            <a:picLocks noChangeAspect="1"/>
          </p:cNvPicPr>
          <p:nvPr/>
        </p:nvPicPr>
        <p:blipFill>
          <a:blip r:embed="rId3"/>
          <a:stretch>
            <a:fillRect/>
          </a:stretch>
        </p:blipFill>
        <p:spPr>
          <a:xfrm>
            <a:off x="8126585" y="3960246"/>
            <a:ext cx="3010320" cy="429007"/>
          </a:xfrm>
          <a:prstGeom prst="rect">
            <a:avLst/>
          </a:prstGeom>
        </p:spPr>
      </p:pic>
      <p:pic>
        <p:nvPicPr>
          <p:cNvPr id="7" name="Imagen 6">
            <a:extLst>
              <a:ext uri="{FF2B5EF4-FFF2-40B4-BE49-F238E27FC236}">
                <a16:creationId xmlns:a16="http://schemas.microsoft.com/office/drawing/2014/main" id="{4707590E-2F53-4FF1-A486-CCE6180DAD1D}"/>
              </a:ext>
            </a:extLst>
          </p:cNvPr>
          <p:cNvPicPr>
            <a:picLocks noChangeAspect="1"/>
          </p:cNvPicPr>
          <p:nvPr/>
        </p:nvPicPr>
        <p:blipFill>
          <a:blip r:embed="rId4"/>
          <a:stretch>
            <a:fillRect/>
          </a:stretch>
        </p:blipFill>
        <p:spPr>
          <a:xfrm>
            <a:off x="8126585" y="5132365"/>
            <a:ext cx="3010320" cy="381053"/>
          </a:xfrm>
          <a:prstGeom prst="rect">
            <a:avLst/>
          </a:prstGeom>
        </p:spPr>
      </p:pic>
      <p:sp>
        <p:nvSpPr>
          <p:cNvPr id="52" name="CuadroTexto 51">
            <a:extLst>
              <a:ext uri="{FF2B5EF4-FFF2-40B4-BE49-F238E27FC236}">
                <a16:creationId xmlns:a16="http://schemas.microsoft.com/office/drawing/2014/main" id="{C0C5C745-844C-4AC4-864F-356AC7B10E3A}"/>
              </a:ext>
            </a:extLst>
          </p:cNvPr>
          <p:cNvSpPr txBox="1"/>
          <p:nvPr/>
        </p:nvSpPr>
        <p:spPr>
          <a:xfrm>
            <a:off x="911346" y="1521388"/>
            <a:ext cx="10225559" cy="523220"/>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Para personalizar el color de fondo de los recortes almacenados en el directorio temporal, diríjase a la función de predicción y localice la función "</a:t>
            </a:r>
            <a:r>
              <a:rPr lang="es-MX" sz="1400" dirty="0" err="1">
                <a:latin typeface="Times New Roman" panose="02020603050405020304" pitchFamily="18" charset="0"/>
                <a:cs typeface="Times New Roman" panose="02020603050405020304" pitchFamily="18" charset="0"/>
              </a:rPr>
              <a:t>créate_crops</a:t>
            </a:r>
            <a:r>
              <a:rPr lang="es-MX" sz="1400" dirty="0">
                <a:latin typeface="Times New Roman" panose="02020603050405020304" pitchFamily="18" charset="0"/>
                <a:cs typeface="Times New Roman" panose="02020603050405020304" pitchFamily="18" charset="0"/>
              </a:rPr>
              <a:t>".</a:t>
            </a:r>
            <a:endParaRPr lang="es-CO" sz="1400" dirty="0">
              <a:latin typeface="Times New Roman" panose="02020603050405020304" pitchFamily="18" charset="0"/>
              <a:cs typeface="Times New Roman" panose="02020603050405020304" pitchFamily="18" charset="0"/>
            </a:endParaRPr>
          </a:p>
        </p:txBody>
      </p:sp>
      <p:sp>
        <p:nvSpPr>
          <p:cNvPr id="54" name="CuadroTexto 53">
            <a:extLst>
              <a:ext uri="{FF2B5EF4-FFF2-40B4-BE49-F238E27FC236}">
                <a16:creationId xmlns:a16="http://schemas.microsoft.com/office/drawing/2014/main" id="{DE860D6E-C345-4C40-8EF1-AC79849D8D9C}"/>
              </a:ext>
            </a:extLst>
          </p:cNvPr>
          <p:cNvSpPr txBox="1"/>
          <p:nvPr/>
        </p:nvSpPr>
        <p:spPr>
          <a:xfrm>
            <a:off x="8126584" y="3641001"/>
            <a:ext cx="3943901" cy="307777"/>
          </a:xfrm>
          <a:prstGeom prst="rect">
            <a:avLst/>
          </a:prstGeom>
          <a:noFill/>
        </p:spPr>
        <p:txBody>
          <a:bodyPr wrap="square" rtlCol="0">
            <a:spAutoFit/>
          </a:bodyPr>
          <a:lstStyle/>
          <a:p>
            <a:pPr algn="just"/>
            <a:r>
              <a:rPr lang="es-MX" sz="1400" dirty="0">
                <a:solidFill>
                  <a:schemeClr val="bg1">
                    <a:lumMod val="50000"/>
                  </a:schemeClr>
                </a:solidFill>
                <a:latin typeface="Times New Roman" panose="02020603050405020304" pitchFamily="18" charset="0"/>
                <a:cs typeface="Times New Roman" panose="02020603050405020304" pitchFamily="18" charset="0"/>
              </a:rPr>
              <a:t>Permite asignar al fondo el color negro.</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5" name="CuadroTexto 54">
            <a:extLst>
              <a:ext uri="{FF2B5EF4-FFF2-40B4-BE49-F238E27FC236}">
                <a16:creationId xmlns:a16="http://schemas.microsoft.com/office/drawing/2014/main" id="{0D2C527A-F4D5-4B59-A934-F7862C793364}"/>
              </a:ext>
            </a:extLst>
          </p:cNvPr>
          <p:cNvSpPr txBox="1"/>
          <p:nvPr/>
        </p:nvSpPr>
        <p:spPr>
          <a:xfrm>
            <a:off x="8126585" y="4804329"/>
            <a:ext cx="3943901" cy="307777"/>
          </a:xfrm>
          <a:prstGeom prst="rect">
            <a:avLst/>
          </a:prstGeom>
          <a:noFill/>
        </p:spPr>
        <p:txBody>
          <a:bodyPr wrap="square" rtlCol="0">
            <a:spAutoFit/>
          </a:bodyPr>
          <a:lstStyle/>
          <a:p>
            <a:pPr algn="just"/>
            <a:r>
              <a:rPr lang="es-MX" sz="1400" dirty="0">
                <a:solidFill>
                  <a:schemeClr val="bg1">
                    <a:lumMod val="50000"/>
                  </a:schemeClr>
                </a:solidFill>
                <a:latin typeface="Times New Roman" panose="02020603050405020304" pitchFamily="18" charset="0"/>
                <a:cs typeface="Times New Roman" panose="02020603050405020304" pitchFamily="18" charset="0"/>
              </a:rPr>
              <a:t>Permite asignar un fondo transparente.</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57" name="Google Shape;123;p17">
            <a:extLst>
              <a:ext uri="{FF2B5EF4-FFF2-40B4-BE49-F238E27FC236}">
                <a16:creationId xmlns:a16="http://schemas.microsoft.com/office/drawing/2014/main" id="{8416FD9A-5DCA-4B78-9867-6466F624244F}"/>
              </a:ext>
            </a:extLst>
          </p:cNvPr>
          <p:cNvCxnSpPr>
            <a:cxnSpLocks/>
          </p:cNvCxnSpPr>
          <p:nvPr/>
        </p:nvCxnSpPr>
        <p:spPr>
          <a:xfrm flipV="1">
            <a:off x="6755471" y="4190704"/>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61" name="Google Shape;123;p17">
            <a:extLst>
              <a:ext uri="{FF2B5EF4-FFF2-40B4-BE49-F238E27FC236}">
                <a16:creationId xmlns:a16="http://schemas.microsoft.com/office/drawing/2014/main" id="{3BF3A785-C757-4E01-A183-2098B73448BA}"/>
              </a:ext>
            </a:extLst>
          </p:cNvPr>
          <p:cNvCxnSpPr>
            <a:cxnSpLocks/>
          </p:cNvCxnSpPr>
          <p:nvPr/>
        </p:nvCxnSpPr>
        <p:spPr>
          <a:xfrm>
            <a:off x="6755471" y="4760715"/>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BB8CD164-9BB8-4C16-B5A3-79AA54F9AEE9}"/>
              </a:ext>
            </a:extLst>
          </p:cNvPr>
          <p:cNvPicPr>
            <a:picLocks noChangeAspect="1"/>
          </p:cNvPicPr>
          <p:nvPr/>
        </p:nvPicPr>
        <p:blipFill>
          <a:blip r:embed="rId5"/>
          <a:stretch>
            <a:fillRect/>
          </a:stretch>
        </p:blipFill>
        <p:spPr>
          <a:xfrm>
            <a:off x="911346" y="3429000"/>
            <a:ext cx="5910551" cy="2663431"/>
          </a:xfrm>
          <a:prstGeom prst="rect">
            <a:avLst/>
          </a:prstGeom>
        </p:spPr>
      </p:pic>
      <p:sp>
        <p:nvSpPr>
          <p:cNvPr id="62" name="CuadroTexto 61">
            <a:extLst>
              <a:ext uri="{FF2B5EF4-FFF2-40B4-BE49-F238E27FC236}">
                <a16:creationId xmlns:a16="http://schemas.microsoft.com/office/drawing/2014/main" id="{26731CD9-96BF-4940-8E41-06F2A6768AB1}"/>
              </a:ext>
            </a:extLst>
          </p:cNvPr>
          <p:cNvSpPr txBox="1"/>
          <p:nvPr/>
        </p:nvSpPr>
        <p:spPr>
          <a:xfrm>
            <a:off x="7170029" y="4014044"/>
            <a:ext cx="1121991" cy="307777"/>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Con color</a:t>
            </a:r>
            <a:endParaRPr lang="es-CO" sz="1400" dirty="0">
              <a:latin typeface="Times New Roman" panose="02020603050405020304" pitchFamily="18" charset="0"/>
              <a:cs typeface="Times New Roman" panose="02020603050405020304" pitchFamily="18" charset="0"/>
            </a:endParaRPr>
          </a:p>
        </p:txBody>
      </p:sp>
      <p:sp>
        <p:nvSpPr>
          <p:cNvPr id="67" name="CuadroTexto 66">
            <a:extLst>
              <a:ext uri="{FF2B5EF4-FFF2-40B4-BE49-F238E27FC236}">
                <a16:creationId xmlns:a16="http://schemas.microsoft.com/office/drawing/2014/main" id="{9C76A984-1742-4D5E-823F-F412FD576F47}"/>
              </a:ext>
            </a:extLst>
          </p:cNvPr>
          <p:cNvSpPr txBox="1"/>
          <p:nvPr/>
        </p:nvSpPr>
        <p:spPr>
          <a:xfrm>
            <a:off x="7170029" y="5155300"/>
            <a:ext cx="1121991" cy="307777"/>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Sin color</a:t>
            </a:r>
            <a:endParaRPr lang="es-CO"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132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3" name="Imagen 22">
            <a:extLst>
              <a:ext uri="{FF2B5EF4-FFF2-40B4-BE49-F238E27FC236}">
                <a16:creationId xmlns:a16="http://schemas.microsoft.com/office/drawing/2014/main" id="{63819A36-5D13-4481-AEE7-581B69A0B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63" y="1751734"/>
            <a:ext cx="1838582" cy="1401558"/>
          </a:xfrm>
          <a:prstGeom prst="rect">
            <a:avLst/>
          </a:prstGeom>
        </p:spPr>
      </p:pic>
      <p:pic>
        <p:nvPicPr>
          <p:cNvPr id="25" name="Imagen 24">
            <a:extLst>
              <a:ext uri="{FF2B5EF4-FFF2-40B4-BE49-F238E27FC236}">
                <a16:creationId xmlns:a16="http://schemas.microsoft.com/office/drawing/2014/main" id="{32604617-14EA-4DC3-BA15-F510F1EEA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6" y="1751734"/>
            <a:ext cx="1770219" cy="1401558"/>
          </a:xfrm>
          <a:prstGeom prst="rect">
            <a:avLst/>
          </a:prstGeom>
        </p:spPr>
      </p:pic>
      <p:pic>
        <p:nvPicPr>
          <p:cNvPr id="26" name="Imagen 25">
            <a:extLst>
              <a:ext uri="{FF2B5EF4-FFF2-40B4-BE49-F238E27FC236}">
                <a16:creationId xmlns:a16="http://schemas.microsoft.com/office/drawing/2014/main" id="{FE6C7935-0EA2-4784-80D1-681DC43D5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4" y="3278328"/>
            <a:ext cx="1838582" cy="1718529"/>
          </a:xfrm>
          <a:prstGeom prst="rect">
            <a:avLst/>
          </a:prstGeom>
        </p:spPr>
      </p:pic>
      <p:pic>
        <p:nvPicPr>
          <p:cNvPr id="27" name="Imagen 26">
            <a:extLst>
              <a:ext uri="{FF2B5EF4-FFF2-40B4-BE49-F238E27FC236}">
                <a16:creationId xmlns:a16="http://schemas.microsoft.com/office/drawing/2014/main" id="{C78EA036-FB20-45C5-8BEC-8C6EA481F470}"/>
              </a:ext>
            </a:extLst>
          </p:cNvPr>
          <p:cNvPicPr>
            <a:picLocks noChangeAspect="1"/>
          </p:cNvPicPr>
          <p:nvPr/>
        </p:nvPicPr>
        <p:blipFill rotWithShape="1">
          <a:blip r:embed="rId6">
            <a:extLst>
              <a:ext uri="{28A0092B-C50C-407E-A947-70E740481C1C}">
                <a14:useLocalDpi xmlns:a14="http://schemas.microsoft.com/office/drawing/2010/main" val="0"/>
              </a:ext>
            </a:extLst>
          </a:blip>
          <a:srcRect l="17667"/>
          <a:stretch/>
        </p:blipFill>
        <p:spPr>
          <a:xfrm>
            <a:off x="2602527" y="3278328"/>
            <a:ext cx="1770219" cy="1718528"/>
          </a:xfrm>
          <a:prstGeom prst="rect">
            <a:avLst/>
          </a:prstGeom>
        </p:spPr>
      </p:pic>
      <p:pic>
        <p:nvPicPr>
          <p:cNvPr id="28" name="Imagen 27">
            <a:extLst>
              <a:ext uri="{FF2B5EF4-FFF2-40B4-BE49-F238E27FC236}">
                <a16:creationId xmlns:a16="http://schemas.microsoft.com/office/drawing/2014/main" id="{E4B4322B-B5EF-4FEA-BF2D-7FEDABB64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462" y="5123574"/>
            <a:ext cx="1838582" cy="1378937"/>
          </a:xfrm>
          <a:prstGeom prst="rect">
            <a:avLst/>
          </a:prstGeom>
        </p:spPr>
      </p:pic>
      <p:pic>
        <p:nvPicPr>
          <p:cNvPr id="29" name="Imagen 28">
            <a:extLst>
              <a:ext uri="{FF2B5EF4-FFF2-40B4-BE49-F238E27FC236}">
                <a16:creationId xmlns:a16="http://schemas.microsoft.com/office/drawing/2014/main" id="{485800B1-1FA3-4B8C-A34C-A410BD21D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2524" y="5123574"/>
            <a:ext cx="1770219" cy="1378937"/>
          </a:xfrm>
          <a:prstGeom prst="rect">
            <a:avLst/>
          </a:prstGeom>
        </p:spPr>
      </p:pic>
      <p:sp>
        <p:nvSpPr>
          <p:cNvPr id="11" name="Rectángulo 10">
            <a:extLst>
              <a:ext uri="{FF2B5EF4-FFF2-40B4-BE49-F238E27FC236}">
                <a16:creationId xmlns:a16="http://schemas.microsoft.com/office/drawing/2014/main" id="{D6E957B4-AA67-457C-A0E6-1C1188DFD9E8}"/>
              </a:ext>
            </a:extLst>
          </p:cNvPr>
          <p:cNvSpPr/>
          <p:nvPr/>
        </p:nvSpPr>
        <p:spPr>
          <a:xfrm>
            <a:off x="665463" y="1751734"/>
            <a:ext cx="1838581"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39" name="Rectángulo 38">
            <a:extLst>
              <a:ext uri="{FF2B5EF4-FFF2-40B4-BE49-F238E27FC236}">
                <a16:creationId xmlns:a16="http://schemas.microsoft.com/office/drawing/2014/main" id="{7FEA7BC5-91F5-4E3B-900A-122A7E20A8B9}"/>
              </a:ext>
            </a:extLst>
          </p:cNvPr>
          <p:cNvSpPr/>
          <p:nvPr/>
        </p:nvSpPr>
        <p:spPr>
          <a:xfrm>
            <a:off x="2602246" y="1751734"/>
            <a:ext cx="1760628"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0" name="Rectángulo 39">
            <a:extLst>
              <a:ext uri="{FF2B5EF4-FFF2-40B4-BE49-F238E27FC236}">
                <a16:creationId xmlns:a16="http://schemas.microsoft.com/office/drawing/2014/main" id="{68A9BEE1-6FF6-438B-AC12-646C2231DBA4}"/>
              </a:ext>
            </a:extLst>
          </p:cNvPr>
          <p:cNvSpPr/>
          <p:nvPr/>
        </p:nvSpPr>
        <p:spPr>
          <a:xfrm>
            <a:off x="665462" y="3280009"/>
            <a:ext cx="1838582"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1" name="Rectángulo 40">
            <a:extLst>
              <a:ext uri="{FF2B5EF4-FFF2-40B4-BE49-F238E27FC236}">
                <a16:creationId xmlns:a16="http://schemas.microsoft.com/office/drawing/2014/main" id="{580CF703-A1D8-420B-BABE-E9DBE3DBE5A3}"/>
              </a:ext>
            </a:extLst>
          </p:cNvPr>
          <p:cNvSpPr/>
          <p:nvPr/>
        </p:nvSpPr>
        <p:spPr>
          <a:xfrm>
            <a:off x="2612117" y="3273158"/>
            <a:ext cx="1760628"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2" name="Rectángulo 41">
            <a:extLst>
              <a:ext uri="{FF2B5EF4-FFF2-40B4-BE49-F238E27FC236}">
                <a16:creationId xmlns:a16="http://schemas.microsoft.com/office/drawing/2014/main" id="{07C32039-2594-4063-A92F-7B1BBBE83F2C}"/>
              </a:ext>
            </a:extLst>
          </p:cNvPr>
          <p:cNvSpPr/>
          <p:nvPr/>
        </p:nvSpPr>
        <p:spPr>
          <a:xfrm>
            <a:off x="665458" y="5123573"/>
            <a:ext cx="1838583" cy="13676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3" name="Rectángulo 42">
            <a:extLst>
              <a:ext uri="{FF2B5EF4-FFF2-40B4-BE49-F238E27FC236}">
                <a16:creationId xmlns:a16="http://schemas.microsoft.com/office/drawing/2014/main" id="{A120D73C-9677-4ACD-B2F2-612B76689456}"/>
              </a:ext>
            </a:extLst>
          </p:cNvPr>
          <p:cNvSpPr/>
          <p:nvPr/>
        </p:nvSpPr>
        <p:spPr>
          <a:xfrm>
            <a:off x="2612115" y="5123574"/>
            <a:ext cx="1750759" cy="1363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4" name="Rectángulo 43">
            <a:extLst>
              <a:ext uri="{FF2B5EF4-FFF2-40B4-BE49-F238E27FC236}">
                <a16:creationId xmlns:a16="http://schemas.microsoft.com/office/drawing/2014/main" id="{87361DDC-1390-456E-9D69-F6F4A23DDDAC}"/>
              </a:ext>
            </a:extLst>
          </p:cNvPr>
          <p:cNvSpPr/>
          <p:nvPr/>
        </p:nvSpPr>
        <p:spPr>
          <a:xfrm>
            <a:off x="4838448" y="1734968"/>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6990362" y="1742396"/>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4838448" y="3278096"/>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6990362" y="3280033"/>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4838448" y="5110868"/>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7002009" y="5110868"/>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9310260" y="1765954"/>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9308483" y="3305100"/>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9308483" y="5134519"/>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3" name="CuadroTexto 52">
            <a:extLst>
              <a:ext uri="{FF2B5EF4-FFF2-40B4-BE49-F238E27FC236}">
                <a16:creationId xmlns:a16="http://schemas.microsoft.com/office/drawing/2014/main" id="{C881C8AC-360B-4245-9D73-4843B6A4C514}"/>
              </a:ext>
            </a:extLst>
          </p:cNvPr>
          <p:cNvSpPr txBox="1"/>
          <p:nvPr/>
        </p:nvSpPr>
        <p:spPr>
          <a:xfrm>
            <a:off x="1876655" y="1402994"/>
            <a:ext cx="1470919"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marcas</a:t>
            </a:r>
          </a:p>
        </p:txBody>
      </p:sp>
      <p:sp>
        <p:nvSpPr>
          <p:cNvPr id="54" name="CuadroTexto 53">
            <a:extLst>
              <a:ext uri="{FF2B5EF4-FFF2-40B4-BE49-F238E27FC236}">
                <a16:creationId xmlns:a16="http://schemas.microsoft.com/office/drawing/2014/main" id="{5F8AA369-260D-4AA7-819C-E3FB273D0007}"/>
              </a:ext>
            </a:extLst>
          </p:cNvPr>
          <p:cNvSpPr txBox="1"/>
          <p:nvPr/>
        </p:nvSpPr>
        <p:spPr>
          <a:xfrm>
            <a:off x="9323710" y="1079828"/>
            <a:ext cx="2200848" cy="646331"/>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Segmentación de la clase carro (resultados en una carpeta temporal)</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5889938" y="1402994"/>
            <a:ext cx="2200848"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437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segmentación</a:t>
            </a:r>
          </a:p>
        </p:txBody>
      </p:sp>
      <p:pic>
        <p:nvPicPr>
          <p:cNvPr id="3" name="Imagen 2">
            <a:extLst>
              <a:ext uri="{FF2B5EF4-FFF2-40B4-BE49-F238E27FC236}">
                <a16:creationId xmlns:a16="http://schemas.microsoft.com/office/drawing/2014/main" id="{84449340-6DD5-4FC1-97DA-B9E392BBCB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8318" y="5123573"/>
            <a:ext cx="2035310" cy="1348147"/>
          </a:xfrm>
          <a:prstGeom prst="rect">
            <a:avLst/>
          </a:prstGeom>
        </p:spPr>
      </p:pic>
      <p:pic>
        <p:nvPicPr>
          <p:cNvPr id="5" name="Imagen 4">
            <a:extLst>
              <a:ext uri="{FF2B5EF4-FFF2-40B4-BE49-F238E27FC236}">
                <a16:creationId xmlns:a16="http://schemas.microsoft.com/office/drawing/2014/main" id="{12B0B826-744F-4E4A-936C-DA1F6F78D2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0233" y="1751733"/>
            <a:ext cx="1840901" cy="1414157"/>
          </a:xfrm>
          <a:prstGeom prst="rect">
            <a:avLst/>
          </a:prstGeom>
        </p:spPr>
      </p:pic>
      <p:pic>
        <p:nvPicPr>
          <p:cNvPr id="7" name="Imagen 6">
            <a:extLst>
              <a:ext uri="{FF2B5EF4-FFF2-40B4-BE49-F238E27FC236}">
                <a16:creationId xmlns:a16="http://schemas.microsoft.com/office/drawing/2014/main" id="{A7D2C278-A52A-44C5-9682-6811E6839B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90362" y="3293451"/>
            <a:ext cx="1852549" cy="1692566"/>
          </a:xfrm>
          <a:prstGeom prst="rect">
            <a:avLst/>
          </a:prstGeom>
        </p:spPr>
      </p:pic>
      <p:pic>
        <p:nvPicPr>
          <p:cNvPr id="9" name="Imagen 8">
            <a:extLst>
              <a:ext uri="{FF2B5EF4-FFF2-40B4-BE49-F238E27FC236}">
                <a16:creationId xmlns:a16="http://schemas.microsoft.com/office/drawing/2014/main" id="{7F30423C-99D8-488F-B4F0-EA456C86FC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1746" y="5127409"/>
            <a:ext cx="1840904" cy="1367520"/>
          </a:xfrm>
          <a:prstGeom prst="rect">
            <a:avLst/>
          </a:prstGeom>
        </p:spPr>
      </p:pic>
      <p:pic>
        <p:nvPicPr>
          <p:cNvPr id="12" name="Imagen 11">
            <a:extLst>
              <a:ext uri="{FF2B5EF4-FFF2-40B4-BE49-F238E27FC236}">
                <a16:creationId xmlns:a16="http://schemas.microsoft.com/office/drawing/2014/main" id="{19C8AFA6-667E-492B-82B3-BBE91DA917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48318" y="1756666"/>
            <a:ext cx="2035656" cy="1404052"/>
          </a:xfrm>
          <a:prstGeom prst="rect">
            <a:avLst/>
          </a:prstGeom>
        </p:spPr>
      </p:pic>
      <p:pic>
        <p:nvPicPr>
          <p:cNvPr id="15" name="Imagen 14">
            <a:extLst>
              <a:ext uri="{FF2B5EF4-FFF2-40B4-BE49-F238E27FC236}">
                <a16:creationId xmlns:a16="http://schemas.microsoft.com/office/drawing/2014/main" id="{DB342050-DF86-401F-8EB0-9D308A521A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318" y="3282671"/>
            <a:ext cx="2055180" cy="1709996"/>
          </a:xfrm>
          <a:prstGeom prst="rect">
            <a:avLst/>
          </a:prstGeom>
        </p:spPr>
      </p:pic>
      <p:pic>
        <p:nvPicPr>
          <p:cNvPr id="17" name="Imagen 16">
            <a:extLst>
              <a:ext uri="{FF2B5EF4-FFF2-40B4-BE49-F238E27FC236}">
                <a16:creationId xmlns:a16="http://schemas.microsoft.com/office/drawing/2014/main" id="{D22E1BE8-7601-4407-84F0-FED5AF979C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18354" y="1765954"/>
            <a:ext cx="2190977" cy="1421858"/>
          </a:xfrm>
          <a:prstGeom prst="rect">
            <a:avLst/>
          </a:prstGeom>
        </p:spPr>
      </p:pic>
      <p:pic>
        <p:nvPicPr>
          <p:cNvPr id="19" name="Imagen 18">
            <a:extLst>
              <a:ext uri="{FF2B5EF4-FFF2-40B4-BE49-F238E27FC236}">
                <a16:creationId xmlns:a16="http://schemas.microsoft.com/office/drawing/2014/main" id="{0C4EA086-8AB4-4393-9812-8B4E40AA7C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8354" y="3324664"/>
            <a:ext cx="2208182" cy="1690135"/>
          </a:xfrm>
          <a:prstGeom prst="rect">
            <a:avLst/>
          </a:prstGeom>
        </p:spPr>
      </p:pic>
      <p:pic>
        <p:nvPicPr>
          <p:cNvPr id="22" name="Imagen 21">
            <a:extLst>
              <a:ext uri="{FF2B5EF4-FFF2-40B4-BE49-F238E27FC236}">
                <a16:creationId xmlns:a16="http://schemas.microsoft.com/office/drawing/2014/main" id="{490DB187-B583-474D-8E40-EDF4E2DFEF5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98614" y="5151652"/>
            <a:ext cx="2225944" cy="1341805"/>
          </a:xfrm>
          <a:prstGeom prst="rect">
            <a:avLst/>
          </a:prstGeom>
        </p:spPr>
      </p:pic>
    </p:spTree>
    <p:extLst>
      <p:ext uri="{BB962C8B-B14F-4D97-AF65-F5344CB8AC3E}">
        <p14:creationId xmlns:p14="http://schemas.microsoft.com/office/powerpoint/2010/main" val="2096346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836802" y="1484399"/>
            <a:ext cx="10515600" cy="830997"/>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Este proceso brinda la posibilidad de separar el conjunto de datos aleatoriamente o manualmente según las preferencias. Es importante tener una carpeta de entrenamiento que contenga el 80% de los datos y otra carpeta separada de validación equivalente al 20% restante.</a:t>
            </a:r>
            <a:endParaRPr lang="es-CO" sz="1600"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41B73DE7-9D4B-4ACC-B632-6E99737561FC}"/>
              </a:ext>
            </a:extLst>
          </p:cNvPr>
          <p:cNvSpPr txBox="1"/>
          <p:nvPr/>
        </p:nvSpPr>
        <p:spPr>
          <a:xfrm>
            <a:off x="836802" y="2841846"/>
            <a:ext cx="10515600"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En el caso del modelo de marcas, si la estructura de carpetas es individual por marca, utilice la función para consolidar todas las imágenes en una carpeta global si lo desea, de lo contrario omita este paso. </a:t>
            </a:r>
          </a:p>
        </p:txBody>
      </p:sp>
      <p:pic>
        <p:nvPicPr>
          <p:cNvPr id="5" name="Imagen 4">
            <a:extLst>
              <a:ext uri="{FF2B5EF4-FFF2-40B4-BE49-F238E27FC236}">
                <a16:creationId xmlns:a16="http://schemas.microsoft.com/office/drawing/2014/main" id="{8FE778D0-EE05-4D00-A2E2-AD1CF762B7F7}"/>
              </a:ext>
            </a:extLst>
          </p:cNvPr>
          <p:cNvPicPr>
            <a:picLocks noChangeAspect="1"/>
          </p:cNvPicPr>
          <p:nvPr/>
        </p:nvPicPr>
        <p:blipFill>
          <a:blip r:embed="rId2"/>
          <a:stretch>
            <a:fillRect/>
          </a:stretch>
        </p:blipFill>
        <p:spPr>
          <a:xfrm>
            <a:off x="1407929" y="3803516"/>
            <a:ext cx="1140383" cy="2460500"/>
          </a:xfrm>
          <a:prstGeom prst="rect">
            <a:avLst/>
          </a:prstGeom>
        </p:spPr>
      </p:pic>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0B16971F-BEB0-4F61-92E1-BAE9BE8223B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CuadroTexto 8">
            <a:extLst>
              <a:ext uri="{FF2B5EF4-FFF2-40B4-BE49-F238E27FC236}">
                <a16:creationId xmlns:a16="http://schemas.microsoft.com/office/drawing/2014/main" id="{087B69B6-70AE-46BE-87D1-76C2DC1239C8}"/>
              </a:ext>
            </a:extLst>
          </p:cNvPr>
          <p:cNvSpPr txBox="1"/>
          <p:nvPr/>
        </p:nvSpPr>
        <p:spPr>
          <a:xfrm>
            <a:off x="3660579" y="3541906"/>
            <a:ext cx="5446012" cy="261610"/>
          </a:xfrm>
          <a:prstGeom prst="rect">
            <a:avLst/>
          </a:prstGeom>
          <a:noFill/>
        </p:spPr>
        <p:txBody>
          <a:bodyPr wrap="square" rtlCol="0">
            <a:spAutoFit/>
          </a:bodyPr>
          <a:lstStyle/>
          <a:p>
            <a:pPr algn="ctr"/>
            <a:r>
              <a:rPr lang="es-MX" sz="1100" dirty="0">
                <a:solidFill>
                  <a:schemeClr val="bg1">
                    <a:lumMod val="50000"/>
                  </a:schemeClr>
                </a:solidFill>
                <a:latin typeface="Bell MT" panose="02020503060305020303" pitchFamily="18" charset="0"/>
              </a:rPr>
              <a:t>Función disponible solo en el script del modelo de marcas</a:t>
            </a:r>
            <a:endParaRPr lang="es-CO" sz="1100" dirty="0">
              <a:solidFill>
                <a:schemeClr val="bg1">
                  <a:lumMod val="50000"/>
                </a:schemeClr>
              </a:solidFill>
              <a:latin typeface="Bell MT" panose="02020503060305020303" pitchFamily="18" charset="0"/>
            </a:endParaRPr>
          </a:p>
        </p:txBody>
      </p:sp>
      <p:cxnSp>
        <p:nvCxnSpPr>
          <p:cNvPr id="10" name="Google Shape;128;p17">
            <a:extLst>
              <a:ext uri="{FF2B5EF4-FFF2-40B4-BE49-F238E27FC236}">
                <a16:creationId xmlns:a16="http://schemas.microsoft.com/office/drawing/2014/main" id="{BA900405-2F7A-48CE-8812-F5E4A779A223}"/>
              </a:ext>
            </a:extLst>
          </p:cNvPr>
          <p:cNvCxnSpPr/>
          <p:nvPr/>
        </p:nvCxnSpPr>
        <p:spPr>
          <a:xfrm>
            <a:off x="2941150" y="4838453"/>
            <a:ext cx="569400" cy="0"/>
          </a:xfrm>
          <a:prstGeom prst="straightConnector1">
            <a:avLst/>
          </a:prstGeom>
          <a:noFill/>
          <a:ln w="9525" cap="flat" cmpd="sng">
            <a:solidFill>
              <a:schemeClr val="dk1"/>
            </a:solidFill>
            <a:prstDash val="solid"/>
            <a:round/>
            <a:headEnd type="none" w="med" len="med"/>
            <a:tailEnd type="diamond" w="med" len="med"/>
          </a:ln>
        </p:spPr>
      </p:cxnSp>
      <p:cxnSp>
        <p:nvCxnSpPr>
          <p:cNvPr id="11" name="Google Shape;128;p17">
            <a:extLst>
              <a:ext uri="{FF2B5EF4-FFF2-40B4-BE49-F238E27FC236}">
                <a16:creationId xmlns:a16="http://schemas.microsoft.com/office/drawing/2014/main" id="{92BE771B-F59C-4DBF-8948-632F015427DC}"/>
              </a:ext>
            </a:extLst>
          </p:cNvPr>
          <p:cNvCxnSpPr/>
          <p:nvPr/>
        </p:nvCxnSpPr>
        <p:spPr>
          <a:xfrm>
            <a:off x="9189550" y="4869139"/>
            <a:ext cx="569400" cy="0"/>
          </a:xfrm>
          <a:prstGeom prst="straightConnector1">
            <a:avLst/>
          </a:prstGeom>
          <a:noFill/>
          <a:ln w="9525" cap="flat" cmpd="sng">
            <a:solidFill>
              <a:schemeClr val="dk1"/>
            </a:solidFill>
            <a:prstDash val="solid"/>
            <a:round/>
            <a:headEnd type="none" w="med" len="med"/>
            <a:tailEnd type="diamond" w="med" len="med"/>
          </a:ln>
        </p:spPr>
      </p:cxnSp>
      <p:sp>
        <p:nvSpPr>
          <p:cNvPr id="12" name="Título 1">
            <a:extLst>
              <a:ext uri="{FF2B5EF4-FFF2-40B4-BE49-F238E27FC236}">
                <a16:creationId xmlns:a16="http://schemas.microsoft.com/office/drawing/2014/main" id="{B57EA4E6-4909-42E7-A16F-02E094B3C257}"/>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endParaRPr lang="es-CO" sz="1600" dirty="0">
              <a:latin typeface="Bahnschrift Light" panose="020B0502040204020203" pitchFamily="34" charset="0"/>
            </a:endParaRPr>
          </a:p>
        </p:txBody>
      </p:sp>
      <p:sp>
        <p:nvSpPr>
          <p:cNvPr id="14" name="CuadroTexto 13">
            <a:extLst>
              <a:ext uri="{FF2B5EF4-FFF2-40B4-BE49-F238E27FC236}">
                <a16:creationId xmlns:a16="http://schemas.microsoft.com/office/drawing/2014/main" id="{9FCA6CEA-B656-4907-A99F-A65F77F3C91C}"/>
              </a:ext>
            </a:extLst>
          </p:cNvPr>
          <p:cNvSpPr txBox="1"/>
          <p:nvPr/>
        </p:nvSpPr>
        <p:spPr>
          <a:xfrm>
            <a:off x="836802" y="2567840"/>
            <a:ext cx="5501816" cy="338554"/>
          </a:xfrm>
          <a:prstGeom prst="rect">
            <a:avLst/>
          </a:prstGeom>
          <a:noFill/>
        </p:spPr>
        <p:txBody>
          <a:bodyPr wrap="square" rtlCol="0">
            <a:spAutoFit/>
          </a:bodyPr>
          <a:lstStyle/>
          <a:p>
            <a:r>
              <a:rPr lang="es-MX" sz="1600" dirty="0">
                <a:latin typeface="Bell MT" panose="02020503060305020303" pitchFamily="18" charset="0"/>
              </a:rPr>
              <a:t>Caso estructura particular:</a:t>
            </a:r>
            <a:endParaRPr lang="es-CO" sz="1600" dirty="0">
              <a:latin typeface="Bell MT" panose="02020503060305020303" pitchFamily="18" charset="0"/>
            </a:endParaRPr>
          </a:p>
        </p:txBody>
      </p:sp>
      <p:pic>
        <p:nvPicPr>
          <p:cNvPr id="6" name="Imagen 5">
            <a:extLst>
              <a:ext uri="{FF2B5EF4-FFF2-40B4-BE49-F238E27FC236}">
                <a16:creationId xmlns:a16="http://schemas.microsoft.com/office/drawing/2014/main" id="{96DEBCCC-5C56-4B15-B35E-CB2916F366E9}"/>
              </a:ext>
            </a:extLst>
          </p:cNvPr>
          <p:cNvPicPr>
            <a:picLocks noChangeAspect="1"/>
          </p:cNvPicPr>
          <p:nvPr/>
        </p:nvPicPr>
        <p:blipFill>
          <a:blip r:embed="rId4"/>
          <a:stretch>
            <a:fillRect/>
          </a:stretch>
        </p:blipFill>
        <p:spPr>
          <a:xfrm>
            <a:off x="10069619" y="4705416"/>
            <a:ext cx="1124759" cy="316680"/>
          </a:xfrm>
          <a:prstGeom prst="rect">
            <a:avLst/>
          </a:prstGeom>
        </p:spPr>
      </p:pic>
      <p:sp>
        <p:nvSpPr>
          <p:cNvPr id="15" name="Rectángulo 14">
            <a:extLst>
              <a:ext uri="{FF2B5EF4-FFF2-40B4-BE49-F238E27FC236}">
                <a16:creationId xmlns:a16="http://schemas.microsoft.com/office/drawing/2014/main" id="{FC4568A8-6346-4838-BF7E-C2F906756512}"/>
              </a:ext>
            </a:extLst>
          </p:cNvPr>
          <p:cNvSpPr/>
          <p:nvPr/>
        </p:nvSpPr>
        <p:spPr>
          <a:xfrm>
            <a:off x="9919591" y="5015831"/>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16" name="Imagen 15">
            <a:extLst>
              <a:ext uri="{FF2B5EF4-FFF2-40B4-BE49-F238E27FC236}">
                <a16:creationId xmlns:a16="http://schemas.microsoft.com/office/drawing/2014/main" id="{1AD4A24D-01C6-4711-9C01-7A4DBF1286F9}"/>
              </a:ext>
            </a:extLst>
          </p:cNvPr>
          <p:cNvPicPr>
            <a:picLocks noChangeAspect="1"/>
          </p:cNvPicPr>
          <p:nvPr/>
        </p:nvPicPr>
        <p:blipFill>
          <a:blip r:embed="rId5"/>
          <a:stretch>
            <a:fillRect/>
          </a:stretch>
        </p:blipFill>
        <p:spPr>
          <a:xfrm>
            <a:off x="3660578" y="3803516"/>
            <a:ext cx="5446012" cy="2657846"/>
          </a:xfrm>
          <a:prstGeom prst="rect">
            <a:avLst/>
          </a:prstGeom>
        </p:spPr>
      </p:pic>
      <p:sp>
        <p:nvSpPr>
          <p:cNvPr id="17" name="CuadroTexto 16">
            <a:extLst>
              <a:ext uri="{FF2B5EF4-FFF2-40B4-BE49-F238E27FC236}">
                <a16:creationId xmlns:a16="http://schemas.microsoft.com/office/drawing/2014/main" id="{7EEDF67F-AD8C-4E07-97A7-32D80779D71E}"/>
              </a:ext>
            </a:extLst>
          </p:cNvPr>
          <p:cNvSpPr txBox="1"/>
          <p:nvPr/>
        </p:nvSpPr>
        <p:spPr>
          <a:xfrm>
            <a:off x="9474251" y="5332511"/>
            <a:ext cx="2345714" cy="600164"/>
          </a:xfrm>
          <a:prstGeom prst="rect">
            <a:avLst/>
          </a:prstGeom>
          <a:noFill/>
        </p:spPr>
        <p:txBody>
          <a:bodyPr wrap="square" rtlCol="0">
            <a:spAutoFit/>
          </a:bodyPr>
          <a:lstStyle/>
          <a:p>
            <a:r>
              <a:rPr lang="es-MX" sz="1100" dirty="0">
                <a:latin typeface="Times New Roman" panose="02020603050405020304" pitchFamily="18" charset="0"/>
                <a:cs typeface="Times New Roman" panose="02020603050405020304" pitchFamily="18" charset="0"/>
              </a:rPr>
              <a:t>Carpeta destinada a contener los datos que se utilizaran para entrenar el modelo de marcas.</a:t>
            </a:r>
            <a:endParaRPr lang="es-CO"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63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Estructura general</a:t>
            </a:r>
          </a:p>
        </p:txBody>
      </p:sp>
      <p:sp>
        <p:nvSpPr>
          <p:cNvPr id="10" name="CuadroTexto 9">
            <a:extLst>
              <a:ext uri="{FF2B5EF4-FFF2-40B4-BE49-F238E27FC236}">
                <a16:creationId xmlns:a16="http://schemas.microsoft.com/office/drawing/2014/main" id="{1AC10954-348C-43BF-AFC6-BF002D8D8C7B}"/>
              </a:ext>
            </a:extLst>
          </p:cNvPr>
          <p:cNvSpPr txBox="1"/>
          <p:nvPr/>
        </p:nvSpPr>
        <p:spPr>
          <a:xfrm>
            <a:off x="893672" y="1453642"/>
            <a:ext cx="10558465" cy="523220"/>
          </a:xfrm>
          <a:prstGeom prst="rect">
            <a:avLst/>
          </a:prstGeom>
          <a:noFill/>
        </p:spPr>
        <p:txBody>
          <a:bodyPr wrap="square" rtlCol="0">
            <a:spAutoFit/>
          </a:bodyPr>
          <a:lstStyle/>
          <a:p>
            <a:pPr algn="ctr"/>
            <a:r>
              <a:rPr lang="es-CO" sz="1400" dirty="0">
                <a:latin typeface="Times New Roman" panose="02020603050405020304" pitchFamily="18" charset="0"/>
                <a:cs typeface="Times New Roman" panose="02020603050405020304" pitchFamily="18" charset="0"/>
              </a:rPr>
              <a:t>Esta función solo estará disponible para el modelo rayón y abolladura, además, solo operará correctamente si se ha utilizado el modo de predicción, ya que utiliza los resultados para determinar el área afectada en un vehículo. </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8" name="Google Shape;384;p27">
            <a:extLst>
              <a:ext uri="{FF2B5EF4-FFF2-40B4-BE49-F238E27FC236}">
                <a16:creationId xmlns:a16="http://schemas.microsoft.com/office/drawing/2014/main" id="{3BAACE7A-DC21-4179-9BFE-22D13D13C32F}"/>
              </a:ext>
            </a:extLst>
          </p:cNvPr>
          <p:cNvCxnSpPr>
            <a:cxnSpLocks/>
            <a:endCxn id="20" idx="0"/>
          </p:cNvCxnSpPr>
          <p:nvPr/>
        </p:nvCxnSpPr>
        <p:spPr>
          <a:xfrm rot="10800000" flipV="1">
            <a:off x="3212802" y="2410438"/>
            <a:ext cx="3015581" cy="765484"/>
          </a:xfrm>
          <a:prstGeom prst="bentConnector2">
            <a:avLst/>
          </a:prstGeom>
          <a:noFill/>
          <a:ln w="9525" cap="flat" cmpd="sng">
            <a:solidFill>
              <a:schemeClr val="dk1"/>
            </a:solidFill>
            <a:prstDash val="solid"/>
            <a:round/>
            <a:headEnd type="none" w="med" len="med"/>
            <a:tailEnd type="diamond" w="med" len="med"/>
          </a:ln>
        </p:spPr>
      </p:cxnSp>
      <p:cxnSp>
        <p:nvCxnSpPr>
          <p:cNvPr id="19" name="Google Shape;385;p27">
            <a:extLst>
              <a:ext uri="{FF2B5EF4-FFF2-40B4-BE49-F238E27FC236}">
                <a16:creationId xmlns:a16="http://schemas.microsoft.com/office/drawing/2014/main" id="{D3F7F98B-ED91-4326-AD96-AEBD57E9FF68}"/>
              </a:ext>
            </a:extLst>
          </p:cNvPr>
          <p:cNvCxnSpPr>
            <a:cxnSpLocks/>
            <a:endCxn id="21" idx="0"/>
          </p:cNvCxnSpPr>
          <p:nvPr/>
        </p:nvCxnSpPr>
        <p:spPr>
          <a:xfrm>
            <a:off x="6228378" y="2410438"/>
            <a:ext cx="2818494" cy="765484"/>
          </a:xfrm>
          <a:prstGeom prst="bentConnector2">
            <a:avLst/>
          </a:prstGeom>
          <a:noFill/>
          <a:ln w="9525" cap="flat" cmpd="sng">
            <a:solidFill>
              <a:schemeClr val="dk1"/>
            </a:solidFill>
            <a:prstDash val="solid"/>
            <a:round/>
            <a:headEnd type="none" w="med" len="med"/>
            <a:tailEnd type="diamond" w="med" len="med"/>
          </a:ln>
        </p:spPr>
      </p:cxnSp>
      <p:sp>
        <p:nvSpPr>
          <p:cNvPr id="20" name="CuadroTexto 19">
            <a:extLst>
              <a:ext uri="{FF2B5EF4-FFF2-40B4-BE49-F238E27FC236}">
                <a16:creationId xmlns:a16="http://schemas.microsoft.com/office/drawing/2014/main" id="{B52DD42C-5746-45C5-94DF-8209A2485ED9}"/>
              </a:ext>
            </a:extLst>
          </p:cNvPr>
          <p:cNvSpPr txBox="1"/>
          <p:nvPr/>
        </p:nvSpPr>
        <p:spPr>
          <a:xfrm>
            <a:off x="1605033" y="3175922"/>
            <a:ext cx="3215535" cy="307777"/>
          </a:xfrm>
          <a:prstGeom prst="rect">
            <a:avLst/>
          </a:prstGeom>
          <a:noFill/>
        </p:spPr>
        <p:txBody>
          <a:bodyPr wrap="square" rtlCol="0">
            <a:spAutoFit/>
          </a:bodyPr>
          <a:lstStyle/>
          <a:p>
            <a:pPr algn="ctr"/>
            <a:r>
              <a:rPr lang="es-CO" sz="1400" dirty="0">
                <a:latin typeface="Bell MT" panose="02020503060305020303" pitchFamily="18" charset="0"/>
                <a:cs typeface="Times New Roman" panose="02020603050405020304" pitchFamily="18" charset="0"/>
              </a:rPr>
              <a:t>Representación de una salida general</a:t>
            </a:r>
          </a:p>
        </p:txBody>
      </p:sp>
      <p:sp>
        <p:nvSpPr>
          <p:cNvPr id="21" name="CuadroTexto 20">
            <a:extLst>
              <a:ext uri="{FF2B5EF4-FFF2-40B4-BE49-F238E27FC236}">
                <a16:creationId xmlns:a16="http://schemas.microsoft.com/office/drawing/2014/main" id="{47F2592C-2A34-4AC1-8960-08C90F91595B}"/>
              </a:ext>
            </a:extLst>
          </p:cNvPr>
          <p:cNvSpPr txBox="1"/>
          <p:nvPr/>
        </p:nvSpPr>
        <p:spPr>
          <a:xfrm>
            <a:off x="7369497" y="3175922"/>
            <a:ext cx="3354749" cy="307777"/>
          </a:xfrm>
          <a:prstGeom prst="rect">
            <a:avLst/>
          </a:prstGeom>
          <a:noFill/>
        </p:spPr>
        <p:txBody>
          <a:bodyPr wrap="square" rtlCol="0">
            <a:spAutoFit/>
          </a:bodyPr>
          <a:lstStyle/>
          <a:p>
            <a:pPr algn="ctr"/>
            <a:r>
              <a:rPr lang="es-CO" sz="1400" dirty="0">
                <a:latin typeface="Bell MT" panose="02020503060305020303" pitchFamily="18" charset="0"/>
                <a:cs typeface="Times New Roman" panose="02020603050405020304" pitchFamily="18" charset="0"/>
              </a:rPr>
              <a:t>Representación de una salida especifica</a:t>
            </a:r>
          </a:p>
        </p:txBody>
      </p:sp>
      <p:cxnSp>
        <p:nvCxnSpPr>
          <p:cNvPr id="34" name="Conector recto 33">
            <a:extLst>
              <a:ext uri="{FF2B5EF4-FFF2-40B4-BE49-F238E27FC236}">
                <a16:creationId xmlns:a16="http://schemas.microsoft.com/office/drawing/2014/main" id="{A5B6F35B-C5AA-4402-8264-1BC6253D5F1D}"/>
              </a:ext>
            </a:extLst>
          </p:cNvPr>
          <p:cNvCxnSpPr>
            <a:cxnSpLocks/>
          </p:cNvCxnSpPr>
          <p:nvPr/>
        </p:nvCxnSpPr>
        <p:spPr>
          <a:xfrm>
            <a:off x="6096000" y="1976862"/>
            <a:ext cx="0" cy="363071"/>
          </a:xfrm>
          <a:prstGeom prst="line">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296B19DA-D549-4713-A835-56C65B4A408A}"/>
              </a:ext>
            </a:extLst>
          </p:cNvPr>
          <p:cNvPicPr>
            <a:picLocks noChangeAspect="1"/>
          </p:cNvPicPr>
          <p:nvPr/>
        </p:nvPicPr>
        <p:blipFill>
          <a:blip r:embed="rId3"/>
          <a:stretch>
            <a:fillRect/>
          </a:stretch>
        </p:blipFill>
        <p:spPr>
          <a:xfrm>
            <a:off x="410081" y="3549778"/>
            <a:ext cx="5450499" cy="2768892"/>
          </a:xfrm>
          <a:prstGeom prst="rect">
            <a:avLst/>
          </a:prstGeom>
        </p:spPr>
      </p:pic>
      <p:pic>
        <p:nvPicPr>
          <p:cNvPr id="5" name="Imagen 4">
            <a:extLst>
              <a:ext uri="{FF2B5EF4-FFF2-40B4-BE49-F238E27FC236}">
                <a16:creationId xmlns:a16="http://schemas.microsoft.com/office/drawing/2014/main" id="{CD5DF5E6-CAC7-4F97-9221-4EB1C25D4C46}"/>
              </a:ext>
            </a:extLst>
          </p:cNvPr>
          <p:cNvPicPr>
            <a:picLocks noChangeAspect="1"/>
          </p:cNvPicPr>
          <p:nvPr/>
        </p:nvPicPr>
        <p:blipFill>
          <a:blip r:embed="rId4"/>
          <a:stretch>
            <a:fillRect/>
          </a:stretch>
        </p:blipFill>
        <p:spPr>
          <a:xfrm>
            <a:off x="6331421" y="3549778"/>
            <a:ext cx="5491395" cy="2768892"/>
          </a:xfrm>
          <a:prstGeom prst="rect">
            <a:avLst/>
          </a:prstGeom>
        </p:spPr>
      </p:pic>
    </p:spTree>
    <p:extLst>
      <p:ext uri="{BB962C8B-B14F-4D97-AF65-F5344CB8AC3E}">
        <p14:creationId xmlns:p14="http://schemas.microsoft.com/office/powerpoint/2010/main" val="1344966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724610"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SRCV3</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4" name="CuadroTexto 23">
            <a:extLst>
              <a:ext uri="{FF2B5EF4-FFF2-40B4-BE49-F238E27FC236}">
                <a16:creationId xmlns:a16="http://schemas.microsoft.com/office/drawing/2014/main" id="{CAC5B3A8-4C63-4B19-A840-360B6A2A7DFE}"/>
              </a:ext>
            </a:extLst>
          </p:cNvPr>
          <p:cNvSpPr txBox="1"/>
          <p:nvPr/>
        </p:nvSpPr>
        <p:spPr>
          <a:xfrm>
            <a:off x="703178" y="1798083"/>
            <a:ext cx="105584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Como resultado, se generarán dos tablas: una con información general y otra con detalles más específicos sobre el proceso de cálculo.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Los resultados se presentarán en píxeles, y la correlación entre los campos se establecerá por imagen.</a:t>
            </a:r>
            <a:endPar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8" name="Google Shape;384;p27">
            <a:extLst>
              <a:ext uri="{FF2B5EF4-FFF2-40B4-BE49-F238E27FC236}">
                <a16:creationId xmlns:a16="http://schemas.microsoft.com/office/drawing/2014/main" id="{98BEE8A0-A9CA-4FC2-90E9-D251A84477CD}"/>
              </a:ext>
            </a:extLst>
          </p:cNvPr>
          <p:cNvCxnSpPr>
            <a:cxnSpLocks/>
            <a:endCxn id="6" idx="0"/>
          </p:cNvCxnSpPr>
          <p:nvPr/>
        </p:nvCxnSpPr>
        <p:spPr>
          <a:xfrm rot="10800000" flipV="1">
            <a:off x="2951459" y="2536085"/>
            <a:ext cx="3163446" cy="508114"/>
          </a:xfrm>
          <a:prstGeom prst="bentConnector2">
            <a:avLst/>
          </a:prstGeom>
          <a:noFill/>
          <a:ln w="9525" cap="flat" cmpd="sng">
            <a:solidFill>
              <a:schemeClr val="dk1"/>
            </a:solidFill>
            <a:prstDash val="solid"/>
            <a:round/>
            <a:headEnd type="none" w="med" len="med"/>
            <a:tailEnd type="diamond" w="med" len="med"/>
          </a:ln>
        </p:spPr>
      </p:cxnSp>
      <p:cxnSp>
        <p:nvCxnSpPr>
          <p:cNvPr id="29" name="Google Shape;385;p27">
            <a:extLst>
              <a:ext uri="{FF2B5EF4-FFF2-40B4-BE49-F238E27FC236}">
                <a16:creationId xmlns:a16="http://schemas.microsoft.com/office/drawing/2014/main" id="{B18ECC38-C35D-454B-9536-1106FFAFFCC3}"/>
              </a:ext>
            </a:extLst>
          </p:cNvPr>
          <p:cNvCxnSpPr>
            <a:cxnSpLocks/>
            <a:endCxn id="7" idx="0"/>
          </p:cNvCxnSpPr>
          <p:nvPr/>
        </p:nvCxnSpPr>
        <p:spPr>
          <a:xfrm>
            <a:off x="6096000" y="2542147"/>
            <a:ext cx="3150722" cy="519695"/>
          </a:xfrm>
          <a:prstGeom prst="bentConnector2">
            <a:avLst/>
          </a:prstGeom>
          <a:noFill/>
          <a:ln w="9525" cap="flat" cmpd="sng">
            <a:solidFill>
              <a:schemeClr val="dk1"/>
            </a:solidFill>
            <a:prstDash val="solid"/>
            <a:round/>
            <a:headEnd type="none" w="med" len="med"/>
            <a:tailEnd type="diamond" w="med" len="med"/>
          </a:ln>
        </p:spPr>
      </p:cxnSp>
      <p:pic>
        <p:nvPicPr>
          <p:cNvPr id="6" name="Imagen 5">
            <a:extLst>
              <a:ext uri="{FF2B5EF4-FFF2-40B4-BE49-F238E27FC236}">
                <a16:creationId xmlns:a16="http://schemas.microsoft.com/office/drawing/2014/main" id="{4E9C8A42-6F3A-40B3-AE98-FF20903E97EB}"/>
              </a:ext>
            </a:extLst>
          </p:cNvPr>
          <p:cNvPicPr>
            <a:picLocks noChangeAspect="1"/>
          </p:cNvPicPr>
          <p:nvPr/>
        </p:nvPicPr>
        <p:blipFill>
          <a:blip r:embed="rId3"/>
          <a:stretch>
            <a:fillRect/>
          </a:stretch>
        </p:blipFill>
        <p:spPr>
          <a:xfrm>
            <a:off x="936537" y="3044199"/>
            <a:ext cx="4029843" cy="2258350"/>
          </a:xfrm>
          <a:prstGeom prst="rect">
            <a:avLst/>
          </a:prstGeom>
        </p:spPr>
      </p:pic>
      <p:pic>
        <p:nvPicPr>
          <p:cNvPr id="7" name="Imagen 6">
            <a:extLst>
              <a:ext uri="{FF2B5EF4-FFF2-40B4-BE49-F238E27FC236}">
                <a16:creationId xmlns:a16="http://schemas.microsoft.com/office/drawing/2014/main" id="{4C0896A2-467F-4BC5-8767-BF03B3E8CC1F}"/>
              </a:ext>
            </a:extLst>
          </p:cNvPr>
          <p:cNvPicPr>
            <a:picLocks noChangeAspect="1"/>
          </p:cNvPicPr>
          <p:nvPr/>
        </p:nvPicPr>
        <p:blipFill>
          <a:blip r:embed="rId4"/>
          <a:stretch>
            <a:fillRect/>
          </a:stretch>
        </p:blipFill>
        <p:spPr>
          <a:xfrm>
            <a:off x="7231801" y="3061842"/>
            <a:ext cx="4029842" cy="2258349"/>
          </a:xfrm>
          <a:prstGeom prst="rect">
            <a:avLst/>
          </a:prstGeom>
        </p:spPr>
      </p:pic>
      <p:sp>
        <p:nvSpPr>
          <p:cNvPr id="9" name="Rectángulo 8">
            <a:extLst>
              <a:ext uri="{FF2B5EF4-FFF2-40B4-BE49-F238E27FC236}">
                <a16:creationId xmlns:a16="http://schemas.microsoft.com/office/drawing/2014/main" id="{5D1EF830-D56F-4116-94B0-7EE235BC81B2}"/>
              </a:ext>
            </a:extLst>
          </p:cNvPr>
          <p:cNvSpPr/>
          <p:nvPr/>
        </p:nvSpPr>
        <p:spPr>
          <a:xfrm>
            <a:off x="10580965" y="4698452"/>
            <a:ext cx="680678" cy="1506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ángulo 29">
            <a:extLst>
              <a:ext uri="{FF2B5EF4-FFF2-40B4-BE49-F238E27FC236}">
                <a16:creationId xmlns:a16="http://schemas.microsoft.com/office/drawing/2014/main" id="{0DD476CF-9EFC-4163-8B21-9AF1567ABE76}"/>
              </a:ext>
            </a:extLst>
          </p:cNvPr>
          <p:cNvSpPr/>
          <p:nvPr/>
        </p:nvSpPr>
        <p:spPr>
          <a:xfrm>
            <a:off x="10580965" y="4253110"/>
            <a:ext cx="680678" cy="150669"/>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810;p40">
            <a:extLst>
              <a:ext uri="{FF2B5EF4-FFF2-40B4-BE49-F238E27FC236}">
                <a16:creationId xmlns:a16="http://schemas.microsoft.com/office/drawing/2014/main" id="{40F85E59-1169-4B2E-BDF7-9044BFFCB1BA}"/>
              </a:ext>
            </a:extLst>
          </p:cNvPr>
          <p:cNvSpPr txBox="1"/>
          <p:nvPr/>
        </p:nvSpPr>
        <p:spPr>
          <a:xfrm>
            <a:off x="4502653" y="920328"/>
            <a:ext cx="3186684" cy="5211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Bahnschrift Light" panose="020B0502040204020203" pitchFamily="34" charset="0"/>
                <a:ea typeface="Noto Serif Ethiopic"/>
                <a:cs typeface="Noto Serif Ethiopic"/>
                <a:sym typeface="Noto Serif Ethiopic"/>
              </a:rPr>
              <a:t>FUNCIÓN DE ÁREA</a:t>
            </a:r>
          </a:p>
        </p:txBody>
      </p:sp>
      <p:cxnSp>
        <p:nvCxnSpPr>
          <p:cNvPr id="26" name="Google Shape;814;p40">
            <a:extLst>
              <a:ext uri="{FF2B5EF4-FFF2-40B4-BE49-F238E27FC236}">
                <a16:creationId xmlns:a16="http://schemas.microsoft.com/office/drawing/2014/main" id="{72B8ED42-3D65-4951-B1FD-3B3C29DAB39C}"/>
              </a:ext>
            </a:extLst>
          </p:cNvPr>
          <p:cNvCxnSpPr>
            <a:cxnSpLocks/>
          </p:cNvCxnSpPr>
          <p:nvPr/>
        </p:nvCxnSpPr>
        <p:spPr>
          <a:xfrm>
            <a:off x="6095995" y="1471110"/>
            <a:ext cx="3" cy="297291"/>
          </a:xfrm>
          <a:prstGeom prst="straightConnector1">
            <a:avLst/>
          </a:prstGeom>
          <a:noFill/>
          <a:ln w="9525" cap="flat" cmpd="sng">
            <a:solidFill>
              <a:schemeClr val="dk1"/>
            </a:solidFill>
            <a:prstDash val="solid"/>
            <a:round/>
            <a:headEnd type="none" w="med" len="med"/>
            <a:tailEnd type="diamond" w="med" len="med"/>
          </a:ln>
        </p:spPr>
      </p:cxnSp>
      <p:sp>
        <p:nvSpPr>
          <p:cNvPr id="4" name="Rectángulo 3">
            <a:extLst>
              <a:ext uri="{FF2B5EF4-FFF2-40B4-BE49-F238E27FC236}">
                <a16:creationId xmlns:a16="http://schemas.microsoft.com/office/drawing/2014/main" id="{7198B53B-CB2F-4716-9397-5CFA7500EB29}"/>
              </a:ext>
            </a:extLst>
          </p:cNvPr>
          <p:cNvSpPr/>
          <p:nvPr/>
        </p:nvSpPr>
        <p:spPr>
          <a:xfrm>
            <a:off x="6934066"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existir más de una predicción para una clase, se presentará el área individual correspondiente a cada predicción.</a:t>
            </a:r>
          </a:p>
        </p:txBody>
      </p:sp>
      <p:sp>
        <p:nvSpPr>
          <p:cNvPr id="5" name="Rectángulo 4">
            <a:extLst>
              <a:ext uri="{FF2B5EF4-FFF2-40B4-BE49-F238E27FC236}">
                <a16:creationId xmlns:a16="http://schemas.microsoft.com/office/drawing/2014/main" id="{9D5D5915-FA82-4B0E-846E-89CD52BE2B70}"/>
              </a:ext>
            </a:extLst>
          </p:cNvPr>
          <p:cNvSpPr/>
          <p:nvPr/>
        </p:nvSpPr>
        <p:spPr>
          <a:xfrm>
            <a:off x="8613890" y="5624753"/>
            <a:ext cx="1526249" cy="10618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detectarse un vehículo en la misma imagen, se sumarán las áreas individuales de rayón o abolladura y restarán respecto al área total del vehículo.</a:t>
            </a:r>
          </a:p>
        </p:txBody>
      </p:sp>
      <p:sp>
        <p:nvSpPr>
          <p:cNvPr id="11" name="Rectángulo 10">
            <a:extLst>
              <a:ext uri="{FF2B5EF4-FFF2-40B4-BE49-F238E27FC236}">
                <a16:creationId xmlns:a16="http://schemas.microsoft.com/office/drawing/2014/main" id="{A0EC7043-EF9F-4A5C-BACD-DFD62F21B597}"/>
              </a:ext>
            </a:extLst>
          </p:cNvPr>
          <p:cNvSpPr/>
          <p:nvPr/>
        </p:nvSpPr>
        <p:spPr>
          <a:xfrm>
            <a:off x="10485008"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 no hay predicción de vehículo, el área afectada pasara a ser solo la suma de las áreas de la clases rayón o abolladura. </a:t>
            </a:r>
          </a:p>
        </p:txBody>
      </p:sp>
      <p:sp>
        <p:nvSpPr>
          <p:cNvPr id="12" name="Rectángulo 11">
            <a:extLst>
              <a:ext uri="{FF2B5EF4-FFF2-40B4-BE49-F238E27FC236}">
                <a16:creationId xmlns:a16="http://schemas.microsoft.com/office/drawing/2014/main" id="{4C1F6E96-D297-4676-B48E-65299A60B33C}"/>
              </a:ext>
            </a:extLst>
          </p:cNvPr>
          <p:cNvSpPr/>
          <p:nvPr/>
        </p:nvSpPr>
        <p:spPr>
          <a:xfrm>
            <a:off x="5355736" y="5604254"/>
            <a:ext cx="1122737" cy="7848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Cuando no hay predicciones, los campos de área toman el valor de cero.</a:t>
            </a:r>
          </a:p>
        </p:txBody>
      </p:sp>
      <p:cxnSp>
        <p:nvCxnSpPr>
          <p:cNvPr id="32" name="Conector recto 31">
            <a:extLst>
              <a:ext uri="{FF2B5EF4-FFF2-40B4-BE49-F238E27FC236}">
                <a16:creationId xmlns:a16="http://schemas.microsoft.com/office/drawing/2014/main" id="{D457E034-E077-437E-AED1-62DD46096017}"/>
              </a:ext>
            </a:extLst>
          </p:cNvPr>
          <p:cNvCxnSpPr>
            <a:cxnSpLocks/>
          </p:cNvCxnSpPr>
          <p:nvPr/>
        </p:nvCxnSpPr>
        <p:spPr>
          <a:xfrm>
            <a:off x="6114905" y="2294760"/>
            <a:ext cx="0" cy="241325"/>
          </a:xfrm>
          <a:prstGeom prst="line">
            <a:avLst/>
          </a:prstGeom>
          <a:noFill/>
          <a:ln w="9525" cap="flat" cmpd="sng">
            <a:solidFill>
              <a:schemeClr val="dk1"/>
            </a:solidFill>
            <a:prstDash val="solid"/>
            <a:round/>
            <a:headEnd type="none" w="med" len="med"/>
            <a:tailEnd type="diamond" w="med" len="med"/>
          </a:ln>
        </p:spPr>
      </p:cxnSp>
      <p:pic>
        <p:nvPicPr>
          <p:cNvPr id="33" name="Picture 2" descr=" ">
            <a:extLst>
              <a:ext uri="{FF2B5EF4-FFF2-40B4-BE49-F238E27FC236}">
                <a16:creationId xmlns:a16="http://schemas.microsoft.com/office/drawing/2014/main" id="{62498CB9-5CB8-44C1-9391-BD3BC3EC2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153" y="5624752"/>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utton - Free arrows icons">
            <a:extLst>
              <a:ext uri="{FF2B5EF4-FFF2-40B4-BE49-F238E27FC236}">
                <a16:creationId xmlns:a16="http://schemas.microsoft.com/office/drawing/2014/main" id="{4110C5AD-F9F1-482B-A07C-DDE6512BF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141" y="5624752"/>
            <a:ext cx="250411" cy="250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ircle - Free arrows icons">
            <a:extLst>
              <a:ext uri="{FF2B5EF4-FFF2-40B4-BE49-F238E27FC236}">
                <a16:creationId xmlns:a16="http://schemas.microsoft.com/office/drawing/2014/main" id="{11EC8305-BF1B-4662-A3B2-048AB1D5A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4098" y="5614502"/>
            <a:ext cx="270909" cy="2709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
            <a:extLst>
              <a:ext uri="{FF2B5EF4-FFF2-40B4-BE49-F238E27FC236}">
                <a16:creationId xmlns:a16="http://schemas.microsoft.com/office/drawing/2014/main" id="{A635AEB5-0986-4C11-9786-370FEDA91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301" y="5627586"/>
            <a:ext cx="229913" cy="22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07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9536BE-E8B8-49EE-9CE6-B068C11ED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16" y="5826303"/>
            <a:ext cx="1144957" cy="858718"/>
          </a:xfrm>
          <a:prstGeom prst="rect">
            <a:avLst/>
          </a:prstGeom>
        </p:spPr>
      </p:pic>
      <p:pic>
        <p:nvPicPr>
          <p:cNvPr id="2" name="Imagen 1">
            <a:extLst>
              <a:ext uri="{FF2B5EF4-FFF2-40B4-BE49-F238E27FC236}">
                <a16:creationId xmlns:a16="http://schemas.microsoft.com/office/drawing/2014/main" id="{C6CD6123-354D-4190-A633-BEFA1F0C5120}"/>
              </a:ext>
            </a:extLst>
          </p:cNvPr>
          <p:cNvPicPr>
            <a:picLocks noChangeAspect="1"/>
          </p:cNvPicPr>
          <p:nvPr/>
        </p:nvPicPr>
        <p:blipFill>
          <a:blip r:embed="rId3"/>
          <a:stretch>
            <a:fillRect/>
          </a:stretch>
        </p:blipFill>
        <p:spPr>
          <a:xfrm>
            <a:off x="4198614" y="2242788"/>
            <a:ext cx="3814624" cy="1986709"/>
          </a:xfrm>
          <a:prstGeom prst="rect">
            <a:avLst/>
          </a:prstGeom>
        </p:spPr>
      </p:pic>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536391" y="-59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SRCV5</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4" name="CuadroTexto 23">
            <a:extLst>
              <a:ext uri="{FF2B5EF4-FFF2-40B4-BE49-F238E27FC236}">
                <a16:creationId xmlns:a16="http://schemas.microsoft.com/office/drawing/2014/main" id="{CAC5B3A8-4C63-4B19-A840-360B6A2A7DFE}"/>
              </a:ext>
            </a:extLst>
          </p:cNvPr>
          <p:cNvSpPr txBox="1"/>
          <p:nvPr/>
        </p:nvSpPr>
        <p:spPr>
          <a:xfrm>
            <a:off x="791904" y="1517661"/>
            <a:ext cx="10558465" cy="307777"/>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Resultados Específicos </a:t>
            </a:r>
            <a:endParaRPr lang="es-CO" sz="1400" dirty="0">
              <a:latin typeface="Times New Roman" panose="02020603050405020304" pitchFamily="18" charset="0"/>
              <a:cs typeface="Times New Roman" panose="02020603050405020304" pitchFamily="18" charset="0"/>
            </a:endParaRPr>
          </a:p>
        </p:txBody>
      </p:sp>
      <p:sp>
        <p:nvSpPr>
          <p:cNvPr id="9" name="Rectángulo 8">
            <a:extLst>
              <a:ext uri="{FF2B5EF4-FFF2-40B4-BE49-F238E27FC236}">
                <a16:creationId xmlns:a16="http://schemas.microsoft.com/office/drawing/2014/main" id="{5D1EF830-D56F-4116-94B0-7EE235BC81B2}"/>
              </a:ext>
            </a:extLst>
          </p:cNvPr>
          <p:cNvSpPr/>
          <p:nvPr/>
        </p:nvSpPr>
        <p:spPr>
          <a:xfrm>
            <a:off x="6363814" y="2520844"/>
            <a:ext cx="680678" cy="1506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dirty="0"/>
          </a:p>
        </p:txBody>
      </p:sp>
      <p:sp>
        <p:nvSpPr>
          <p:cNvPr id="30" name="Rectángulo 29">
            <a:extLst>
              <a:ext uri="{FF2B5EF4-FFF2-40B4-BE49-F238E27FC236}">
                <a16:creationId xmlns:a16="http://schemas.microsoft.com/office/drawing/2014/main" id="{0DD476CF-9EFC-4163-8B21-9AF1567ABE76}"/>
              </a:ext>
            </a:extLst>
          </p:cNvPr>
          <p:cNvSpPr/>
          <p:nvPr/>
        </p:nvSpPr>
        <p:spPr>
          <a:xfrm>
            <a:off x="7266815" y="2520844"/>
            <a:ext cx="403918" cy="279506"/>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Google Shape;810;p40">
            <a:extLst>
              <a:ext uri="{FF2B5EF4-FFF2-40B4-BE49-F238E27FC236}">
                <a16:creationId xmlns:a16="http://schemas.microsoft.com/office/drawing/2014/main" id="{40F85E59-1169-4B2E-BDF7-9044BFFCB1BA}"/>
              </a:ext>
            </a:extLst>
          </p:cNvPr>
          <p:cNvSpPr txBox="1"/>
          <p:nvPr/>
        </p:nvSpPr>
        <p:spPr>
          <a:xfrm>
            <a:off x="4502653" y="797670"/>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ÁREA</a:t>
            </a:r>
          </a:p>
        </p:txBody>
      </p:sp>
      <p:sp>
        <p:nvSpPr>
          <p:cNvPr id="4" name="Rectángulo 3">
            <a:extLst>
              <a:ext uri="{FF2B5EF4-FFF2-40B4-BE49-F238E27FC236}">
                <a16:creationId xmlns:a16="http://schemas.microsoft.com/office/drawing/2014/main" id="{7198B53B-CB2F-4716-9397-5CFA7500EB29}"/>
              </a:ext>
            </a:extLst>
          </p:cNvPr>
          <p:cNvSpPr/>
          <p:nvPr/>
        </p:nvSpPr>
        <p:spPr>
          <a:xfrm>
            <a:off x="8750482" y="4759276"/>
            <a:ext cx="3106571" cy="5078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En ausencia de detección de vehículos en una imagen, no se hallarán detecciones de afectación. Por consiguiente, no habrá </a:t>
            </a:r>
            <a:r>
              <a:rPr lang="es-MX" sz="900" dirty="0" err="1">
                <a:latin typeface="Times New Roman" panose="02020603050405020304" pitchFamily="18" charset="0"/>
                <a:cs typeface="Times New Roman" panose="02020603050405020304" pitchFamily="18" charset="0"/>
              </a:rPr>
              <a:t>subimágenes</a:t>
            </a:r>
            <a:r>
              <a:rPr lang="es-MX" sz="900" dirty="0">
                <a:latin typeface="Times New Roman" panose="02020603050405020304" pitchFamily="18" charset="0"/>
                <a:cs typeface="Times New Roman" panose="02020603050405020304" pitchFamily="18" charset="0"/>
              </a:rPr>
              <a:t> ni clases que evaluar.</a:t>
            </a:r>
          </a:p>
        </p:txBody>
      </p:sp>
      <p:sp>
        <p:nvSpPr>
          <p:cNvPr id="12" name="Rectángulo 11">
            <a:extLst>
              <a:ext uri="{FF2B5EF4-FFF2-40B4-BE49-F238E27FC236}">
                <a16:creationId xmlns:a16="http://schemas.microsoft.com/office/drawing/2014/main" id="{4C1F6E96-D297-4676-B48E-65299A60B33C}"/>
              </a:ext>
            </a:extLst>
          </p:cNvPr>
          <p:cNvSpPr/>
          <p:nvPr/>
        </p:nvSpPr>
        <p:spPr>
          <a:xfrm>
            <a:off x="694837" y="1175369"/>
            <a:ext cx="3101387" cy="861774"/>
          </a:xfrm>
          <a:prstGeom prst="rect">
            <a:avLst/>
          </a:prstGeom>
        </p:spPr>
        <p:txBody>
          <a:bodyPr wrap="square">
            <a:spAutoFit/>
          </a:bodyPr>
          <a:lstStyle/>
          <a:p>
            <a:pPr algn="just"/>
            <a:r>
              <a:rPr lang="es-MX" sz="1000" dirty="0">
                <a:latin typeface="Times New Roman" panose="02020603050405020304" pitchFamily="18" charset="0"/>
                <a:cs typeface="Times New Roman" panose="02020603050405020304" pitchFamily="18" charset="0"/>
              </a:rPr>
              <a:t>En la columna "equivalencia" del </a:t>
            </a:r>
            <a:r>
              <a:rPr lang="es-MX" sz="1000" dirty="0" err="1">
                <a:latin typeface="Times New Roman" panose="02020603050405020304" pitchFamily="18" charset="0"/>
                <a:cs typeface="Times New Roman" panose="02020603050405020304" pitchFamily="18" charset="0"/>
              </a:rPr>
              <a:t>dataframe</a:t>
            </a:r>
            <a:r>
              <a:rPr lang="es-MX" sz="1000" dirty="0">
                <a:latin typeface="Times New Roman" panose="02020603050405020304" pitchFamily="18" charset="0"/>
                <a:cs typeface="Times New Roman" panose="02020603050405020304" pitchFamily="18" charset="0"/>
              </a:rPr>
              <a:t> se evalúan las </a:t>
            </a:r>
            <a:r>
              <a:rPr lang="es-MX" sz="1000" dirty="0" err="1">
                <a:latin typeface="Times New Roman" panose="02020603050405020304" pitchFamily="18" charset="0"/>
                <a:cs typeface="Times New Roman" panose="02020603050405020304" pitchFamily="18" charset="0"/>
              </a:rPr>
              <a:t>subimágenes</a:t>
            </a:r>
            <a:r>
              <a:rPr lang="es-MX" sz="1000" dirty="0">
                <a:latin typeface="Times New Roman" panose="02020603050405020304" pitchFamily="18" charset="0"/>
                <a:cs typeface="Times New Roman" panose="02020603050405020304" pitchFamily="18" charset="0"/>
              </a:rPr>
              <a:t> originadas de las imágenes principales. Las </a:t>
            </a:r>
            <a:r>
              <a:rPr lang="es-MX" sz="1000" dirty="0" err="1">
                <a:latin typeface="Times New Roman" panose="02020603050405020304" pitchFamily="18" charset="0"/>
                <a:cs typeface="Times New Roman" panose="02020603050405020304" pitchFamily="18" charset="0"/>
              </a:rPr>
              <a:t>subimágenes</a:t>
            </a:r>
            <a:r>
              <a:rPr lang="es-MX" sz="1000" dirty="0">
                <a:latin typeface="Times New Roman" panose="02020603050405020304" pitchFamily="18" charset="0"/>
                <a:cs typeface="Times New Roman" panose="02020603050405020304" pitchFamily="18" charset="0"/>
              </a:rPr>
              <a:t> son producto de los recortes en la función de predicción según los resultados de la detección para carro.</a:t>
            </a:r>
            <a:endParaRPr lang="es-CO" sz="1000" dirty="0">
              <a:latin typeface="Times New Roman" panose="02020603050405020304" pitchFamily="18" charset="0"/>
              <a:cs typeface="Times New Roman" panose="02020603050405020304" pitchFamily="18" charset="0"/>
            </a:endParaRPr>
          </a:p>
        </p:txBody>
      </p:sp>
      <p:cxnSp>
        <p:nvCxnSpPr>
          <p:cNvPr id="32" name="Conector recto 31">
            <a:extLst>
              <a:ext uri="{FF2B5EF4-FFF2-40B4-BE49-F238E27FC236}">
                <a16:creationId xmlns:a16="http://schemas.microsoft.com/office/drawing/2014/main" id="{D457E034-E077-437E-AED1-62DD46096017}"/>
              </a:ext>
            </a:extLst>
          </p:cNvPr>
          <p:cNvCxnSpPr>
            <a:cxnSpLocks/>
          </p:cNvCxnSpPr>
          <p:nvPr/>
        </p:nvCxnSpPr>
        <p:spPr>
          <a:xfrm>
            <a:off x="6105926" y="1864444"/>
            <a:ext cx="0" cy="241325"/>
          </a:xfrm>
          <a:prstGeom prst="line">
            <a:avLst/>
          </a:prstGeom>
          <a:noFill/>
          <a:ln w="9525" cap="flat" cmpd="sng">
            <a:solidFill>
              <a:schemeClr val="dk1"/>
            </a:solidFill>
            <a:prstDash val="solid"/>
            <a:round/>
            <a:headEnd type="none" w="med" len="med"/>
            <a:tailEnd type="diamond" w="med" len="med"/>
          </a:ln>
        </p:spPr>
      </p:cxnSp>
      <p:pic>
        <p:nvPicPr>
          <p:cNvPr id="2050" name="Picture 2" descr="Button - Free arrows icons">
            <a:extLst>
              <a:ext uri="{FF2B5EF4-FFF2-40B4-BE49-F238E27FC236}">
                <a16:creationId xmlns:a16="http://schemas.microsoft.com/office/drawing/2014/main" id="{4110C5AD-F9F1-482B-A07C-DDE6512BF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571" y="1267991"/>
            <a:ext cx="250411" cy="25041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EBC6A844-0180-4B41-B428-8E1BF2558650}"/>
              </a:ext>
            </a:extLst>
          </p:cNvPr>
          <p:cNvSpPr/>
          <p:nvPr/>
        </p:nvSpPr>
        <p:spPr>
          <a:xfrm>
            <a:off x="5056896" y="2504038"/>
            <a:ext cx="680678" cy="14379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dirty="0"/>
          </a:p>
        </p:txBody>
      </p:sp>
      <p:pic>
        <p:nvPicPr>
          <p:cNvPr id="16" name="Imagen 15">
            <a:extLst>
              <a:ext uri="{FF2B5EF4-FFF2-40B4-BE49-F238E27FC236}">
                <a16:creationId xmlns:a16="http://schemas.microsoft.com/office/drawing/2014/main" id="{17EEE4C3-55C3-4C7E-9F7A-09C17843E81A}"/>
              </a:ext>
            </a:extLst>
          </p:cNvPr>
          <p:cNvPicPr>
            <a:picLocks noChangeAspect="1"/>
          </p:cNvPicPr>
          <p:nvPr/>
        </p:nvPicPr>
        <p:blipFill>
          <a:blip r:embed="rId6"/>
          <a:stretch>
            <a:fillRect/>
          </a:stretch>
        </p:blipFill>
        <p:spPr>
          <a:xfrm>
            <a:off x="664876" y="2534912"/>
            <a:ext cx="2857466" cy="1535646"/>
          </a:xfrm>
          <a:prstGeom prst="rect">
            <a:avLst/>
          </a:prstGeom>
        </p:spPr>
      </p:pic>
      <p:pic>
        <p:nvPicPr>
          <p:cNvPr id="23" name="Imagen 22">
            <a:extLst>
              <a:ext uri="{FF2B5EF4-FFF2-40B4-BE49-F238E27FC236}">
                <a16:creationId xmlns:a16="http://schemas.microsoft.com/office/drawing/2014/main" id="{DEC6711F-C8E2-43BE-B050-247246911C40}"/>
              </a:ext>
            </a:extLst>
          </p:cNvPr>
          <p:cNvPicPr>
            <a:picLocks noChangeAspect="1"/>
          </p:cNvPicPr>
          <p:nvPr/>
        </p:nvPicPr>
        <p:blipFill>
          <a:blip r:embed="rId7"/>
          <a:stretch>
            <a:fillRect/>
          </a:stretch>
        </p:blipFill>
        <p:spPr>
          <a:xfrm>
            <a:off x="320231" y="5248673"/>
            <a:ext cx="1554835" cy="902974"/>
          </a:xfrm>
          <a:prstGeom prst="rect">
            <a:avLst/>
          </a:prstGeom>
        </p:spPr>
      </p:pic>
      <p:pic>
        <p:nvPicPr>
          <p:cNvPr id="34" name="Picture 4" descr="Circle - Free arrows icons">
            <a:extLst>
              <a:ext uri="{FF2B5EF4-FFF2-40B4-BE49-F238E27FC236}">
                <a16:creationId xmlns:a16="http://schemas.microsoft.com/office/drawing/2014/main" id="{D55498B7-978D-4A53-9BAE-3427D81DB7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28" y="1188480"/>
            <a:ext cx="275205" cy="270909"/>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a:extLst>
              <a:ext uri="{FF2B5EF4-FFF2-40B4-BE49-F238E27FC236}">
                <a16:creationId xmlns:a16="http://schemas.microsoft.com/office/drawing/2014/main" id="{2BD894F0-1B3D-4369-A5B5-CC1B1FF20A5A}"/>
              </a:ext>
            </a:extLst>
          </p:cNvPr>
          <p:cNvSpPr txBox="1"/>
          <p:nvPr/>
        </p:nvSpPr>
        <p:spPr>
          <a:xfrm>
            <a:off x="691365" y="2254520"/>
            <a:ext cx="2650716" cy="276999"/>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Función para crear los recortes</a:t>
            </a:r>
            <a:endParaRPr lang="es-CO"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6" name="CuadroTexto 35">
            <a:extLst>
              <a:ext uri="{FF2B5EF4-FFF2-40B4-BE49-F238E27FC236}">
                <a16:creationId xmlns:a16="http://schemas.microsoft.com/office/drawing/2014/main" id="{4E30DC43-801C-4138-9C48-52E50AE33FF6}"/>
              </a:ext>
            </a:extLst>
          </p:cNvPr>
          <p:cNvSpPr txBox="1"/>
          <p:nvPr/>
        </p:nvSpPr>
        <p:spPr>
          <a:xfrm>
            <a:off x="320230" y="4930561"/>
            <a:ext cx="1554835" cy="307777"/>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Imagen</a:t>
            </a:r>
            <a:r>
              <a:rPr lang="es-MX" sz="1400" dirty="0">
                <a:solidFill>
                  <a:schemeClr val="bg1">
                    <a:lumMod val="50000"/>
                  </a:schemeClr>
                </a:solidFill>
                <a:latin typeface="Times New Roman" panose="02020603050405020304" pitchFamily="18" charset="0"/>
                <a:cs typeface="Times New Roman" panose="02020603050405020304" pitchFamily="18" charset="0"/>
              </a:rPr>
              <a:t> </a:t>
            </a:r>
            <a:r>
              <a:rPr lang="es-MX" sz="1200" dirty="0">
                <a:solidFill>
                  <a:schemeClr val="bg1">
                    <a:lumMod val="50000"/>
                  </a:schemeClr>
                </a:solidFill>
                <a:latin typeface="Times New Roman" panose="02020603050405020304" pitchFamily="18" charset="0"/>
                <a:cs typeface="Times New Roman" panose="02020603050405020304" pitchFamily="18" charset="0"/>
              </a:rPr>
              <a:t>original</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7" name="CuadroTexto 36">
            <a:extLst>
              <a:ext uri="{FF2B5EF4-FFF2-40B4-BE49-F238E27FC236}">
                <a16:creationId xmlns:a16="http://schemas.microsoft.com/office/drawing/2014/main" id="{D6AB2EB4-F5FA-413B-A141-CF4FEF2B1AEA}"/>
              </a:ext>
            </a:extLst>
          </p:cNvPr>
          <p:cNvSpPr txBox="1"/>
          <p:nvPr/>
        </p:nvSpPr>
        <p:spPr>
          <a:xfrm>
            <a:off x="2406888" y="4995984"/>
            <a:ext cx="1648576" cy="261610"/>
          </a:xfrm>
          <a:prstGeom prst="rect">
            <a:avLst/>
          </a:prstGeom>
          <a:noFill/>
        </p:spPr>
        <p:txBody>
          <a:bodyPr wrap="square" rtlCol="0">
            <a:spAutoFit/>
          </a:bodyPr>
          <a:lstStyle/>
          <a:p>
            <a:pPr algn="ctr"/>
            <a:r>
              <a:rPr lang="es-MX" sz="1100" dirty="0">
                <a:solidFill>
                  <a:schemeClr val="bg1">
                    <a:lumMod val="50000"/>
                  </a:schemeClr>
                </a:solidFill>
                <a:latin typeface="Times New Roman" panose="02020603050405020304" pitchFamily="18" charset="0"/>
                <a:cs typeface="Times New Roman" panose="02020603050405020304" pitchFamily="18" charset="0"/>
              </a:rPr>
              <a:t>Sub imágenes originadas</a:t>
            </a:r>
            <a:endParaRPr lang="es-CO" sz="11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38" name="Conector recto 37">
            <a:extLst>
              <a:ext uri="{FF2B5EF4-FFF2-40B4-BE49-F238E27FC236}">
                <a16:creationId xmlns:a16="http://schemas.microsoft.com/office/drawing/2014/main" id="{AF701DDA-6E82-4B40-9FFC-9B2DF4050437}"/>
              </a:ext>
            </a:extLst>
          </p:cNvPr>
          <p:cNvCxnSpPr>
            <a:cxnSpLocks/>
          </p:cNvCxnSpPr>
          <p:nvPr/>
        </p:nvCxnSpPr>
        <p:spPr>
          <a:xfrm>
            <a:off x="6096000" y="1267109"/>
            <a:ext cx="0" cy="241325"/>
          </a:xfrm>
          <a:prstGeom prst="line">
            <a:avLst/>
          </a:prstGeom>
          <a:noFill/>
          <a:ln w="9525" cap="flat" cmpd="sng">
            <a:solidFill>
              <a:schemeClr val="dk1"/>
            </a:solidFill>
            <a:prstDash val="solid"/>
            <a:round/>
            <a:headEnd type="none" w="med" len="med"/>
            <a:tailEnd type="diamond" w="med" len="med"/>
          </a:ln>
        </p:spPr>
      </p:cxnSp>
      <p:cxnSp>
        <p:nvCxnSpPr>
          <p:cNvPr id="39" name="Google Shape;813;p40">
            <a:extLst>
              <a:ext uri="{FF2B5EF4-FFF2-40B4-BE49-F238E27FC236}">
                <a16:creationId xmlns:a16="http://schemas.microsoft.com/office/drawing/2014/main" id="{F0750C0E-A8A9-42E6-AF2D-4FAB5F7A732D}"/>
              </a:ext>
            </a:extLst>
          </p:cNvPr>
          <p:cNvCxnSpPr/>
          <p:nvPr/>
        </p:nvCxnSpPr>
        <p:spPr>
          <a:xfrm>
            <a:off x="1875066" y="5716173"/>
            <a:ext cx="335400" cy="0"/>
          </a:xfrm>
          <a:prstGeom prst="straightConnector1">
            <a:avLst/>
          </a:prstGeom>
          <a:noFill/>
          <a:ln w="9525" cap="flat" cmpd="sng">
            <a:solidFill>
              <a:schemeClr val="dk1"/>
            </a:solidFill>
            <a:prstDash val="solid"/>
            <a:round/>
            <a:headEnd type="none" w="med" len="med"/>
            <a:tailEnd type="diamond" w="med" len="med"/>
          </a:ln>
        </p:spPr>
      </p:cxnSp>
      <p:sp>
        <p:nvSpPr>
          <p:cNvPr id="41" name="CuadroTexto 40">
            <a:extLst>
              <a:ext uri="{FF2B5EF4-FFF2-40B4-BE49-F238E27FC236}">
                <a16:creationId xmlns:a16="http://schemas.microsoft.com/office/drawing/2014/main" id="{EB46A417-9D2C-4353-9653-5BF350E6C746}"/>
              </a:ext>
            </a:extLst>
          </p:cNvPr>
          <p:cNvSpPr txBox="1"/>
          <p:nvPr/>
        </p:nvSpPr>
        <p:spPr>
          <a:xfrm>
            <a:off x="4504875" y="5625633"/>
            <a:ext cx="1448842" cy="215444"/>
          </a:xfrm>
          <a:prstGeom prst="rect">
            <a:avLst/>
          </a:prstGeom>
          <a:noFill/>
        </p:spPr>
        <p:txBody>
          <a:bodyPr wrap="square" rtlCol="0">
            <a:spAutoFit/>
          </a:bodyPr>
          <a:lstStyle/>
          <a:p>
            <a:pPr algn="just"/>
            <a:r>
              <a:rPr lang="es-MX" sz="800" dirty="0">
                <a:solidFill>
                  <a:schemeClr val="bg1">
                    <a:lumMod val="50000"/>
                  </a:schemeClr>
                </a:solidFill>
                <a:latin typeface="Times New Roman" panose="02020603050405020304" pitchFamily="18" charset="0"/>
                <a:cs typeface="Times New Roman" panose="02020603050405020304" pitchFamily="18" charset="0"/>
              </a:rPr>
              <a:t>Mejora  la versión SRCV4</a:t>
            </a:r>
            <a:endParaRPr lang="es-CO" sz="8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Elipse 19">
            <a:extLst>
              <a:ext uri="{FF2B5EF4-FFF2-40B4-BE49-F238E27FC236}">
                <a16:creationId xmlns:a16="http://schemas.microsoft.com/office/drawing/2014/main" id="{526B5086-0AB5-4D04-BCA1-15A217025A7A}"/>
              </a:ext>
            </a:extLst>
          </p:cNvPr>
          <p:cNvSpPr/>
          <p:nvPr/>
        </p:nvSpPr>
        <p:spPr>
          <a:xfrm>
            <a:off x="5496702" y="5790709"/>
            <a:ext cx="279811" cy="21429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42" name="Imagen 41">
            <a:extLst>
              <a:ext uri="{FF2B5EF4-FFF2-40B4-BE49-F238E27FC236}">
                <a16:creationId xmlns:a16="http://schemas.microsoft.com/office/drawing/2014/main" id="{E27BE2C4-3B54-4907-8084-C230745DFF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1102" y="4738512"/>
            <a:ext cx="1146372" cy="764248"/>
          </a:xfrm>
          <a:prstGeom prst="rect">
            <a:avLst/>
          </a:prstGeom>
        </p:spPr>
      </p:pic>
      <p:sp>
        <p:nvSpPr>
          <p:cNvPr id="47" name="Rectángulo 46">
            <a:extLst>
              <a:ext uri="{FF2B5EF4-FFF2-40B4-BE49-F238E27FC236}">
                <a16:creationId xmlns:a16="http://schemas.microsoft.com/office/drawing/2014/main" id="{143FA2E0-8224-4448-BDE9-E36B320410B9}"/>
              </a:ext>
            </a:extLst>
          </p:cNvPr>
          <p:cNvSpPr/>
          <p:nvPr/>
        </p:nvSpPr>
        <p:spPr>
          <a:xfrm>
            <a:off x="5755917" y="4806061"/>
            <a:ext cx="2238625" cy="6463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No se relaciona la afectación por vehículo, en casos donde se detectaban varios vehículos en una imagen, la función del área los tomaba como uno solo.</a:t>
            </a:r>
            <a:endParaRPr lang="es-CO" sz="900" dirty="0">
              <a:latin typeface="Times New Roman" panose="02020603050405020304" pitchFamily="18" charset="0"/>
              <a:cs typeface="Times New Roman" panose="02020603050405020304" pitchFamily="18" charset="0"/>
            </a:endParaRPr>
          </a:p>
        </p:txBody>
      </p:sp>
      <p:sp>
        <p:nvSpPr>
          <p:cNvPr id="48" name="Rectángulo 47">
            <a:extLst>
              <a:ext uri="{FF2B5EF4-FFF2-40B4-BE49-F238E27FC236}">
                <a16:creationId xmlns:a16="http://schemas.microsoft.com/office/drawing/2014/main" id="{E2A2113C-6338-4096-8B5B-65771631B729}"/>
              </a:ext>
            </a:extLst>
          </p:cNvPr>
          <p:cNvSpPr/>
          <p:nvPr/>
        </p:nvSpPr>
        <p:spPr>
          <a:xfrm>
            <a:off x="5776513" y="5858763"/>
            <a:ext cx="2228907" cy="784830"/>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Un rayón o una abolladura pueden ser detectados en una plataforma diferente al vehículo, por lo tanto, en la función del área se incluían todas las posibles detecciones, se encontraran en el vehículo o no.</a:t>
            </a:r>
            <a:endParaRPr lang="es-CO" sz="900" dirty="0">
              <a:latin typeface="Times New Roman" panose="02020603050405020304" pitchFamily="18" charset="0"/>
              <a:cs typeface="Times New Roman" panose="02020603050405020304" pitchFamily="18" charset="0"/>
            </a:endParaRPr>
          </a:p>
        </p:txBody>
      </p:sp>
      <p:pic>
        <p:nvPicPr>
          <p:cNvPr id="51" name="Picture 2" descr=" ">
            <a:extLst>
              <a:ext uri="{FF2B5EF4-FFF2-40B4-BE49-F238E27FC236}">
                <a16:creationId xmlns:a16="http://schemas.microsoft.com/office/drawing/2014/main" id="{8831D008-20ED-4E1C-8842-A711D659A7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2016723" y="2083415"/>
            <a:ext cx="176046" cy="176046"/>
          </a:xfrm>
          <a:prstGeom prst="rect">
            <a:avLst/>
          </a:prstGeom>
          <a:noFill/>
          <a:extLst>
            <a:ext uri="{909E8E84-426E-40DD-AFC4-6F175D3DCCD1}">
              <a14:hiddenFill xmlns:a14="http://schemas.microsoft.com/office/drawing/2010/main">
                <a:solidFill>
                  <a:srgbClr val="FFFFFF"/>
                </a:solidFill>
              </a14:hiddenFill>
            </a:ext>
          </a:extLst>
        </p:spPr>
      </p:pic>
      <p:sp>
        <p:nvSpPr>
          <p:cNvPr id="54" name="Rectángulo 53">
            <a:extLst>
              <a:ext uri="{FF2B5EF4-FFF2-40B4-BE49-F238E27FC236}">
                <a16:creationId xmlns:a16="http://schemas.microsoft.com/office/drawing/2014/main" id="{4358FB3C-DBA5-48FB-B4D3-08F319690DB4}"/>
              </a:ext>
            </a:extLst>
          </p:cNvPr>
          <p:cNvSpPr/>
          <p:nvPr/>
        </p:nvSpPr>
        <p:spPr>
          <a:xfrm>
            <a:off x="409245" y="4143594"/>
            <a:ext cx="3567047" cy="6463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En la nueva versión SRCV5, si en la imagen original se detectan dos vehículos, los recortes se guardarán de manera individual con el nombre base común y su extensión, añadiendo entre corchetes un contador, con el fin de trabajar ambos resultados en la función del área.</a:t>
            </a:r>
            <a:endParaRPr lang="es-CO" sz="900" dirty="0">
              <a:latin typeface="Times New Roman" panose="02020603050405020304" pitchFamily="18" charset="0"/>
              <a:cs typeface="Times New Roman" panose="02020603050405020304" pitchFamily="18" charset="0"/>
            </a:endParaRPr>
          </a:p>
        </p:txBody>
      </p:sp>
      <p:pic>
        <p:nvPicPr>
          <p:cNvPr id="55" name="Picture 2" descr=" ">
            <a:extLst>
              <a:ext uri="{FF2B5EF4-FFF2-40B4-BE49-F238E27FC236}">
                <a16:creationId xmlns:a16="http://schemas.microsoft.com/office/drawing/2014/main" id="{78527D0D-47AD-42B0-BCDE-3C7CBBD538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2077506" y="4836593"/>
            <a:ext cx="176046" cy="176046"/>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Google Shape;123;p17">
            <a:extLst>
              <a:ext uri="{FF2B5EF4-FFF2-40B4-BE49-F238E27FC236}">
                <a16:creationId xmlns:a16="http://schemas.microsoft.com/office/drawing/2014/main" id="{469BE81D-8032-492E-92EF-29901EE4BDB6}"/>
              </a:ext>
            </a:extLst>
          </p:cNvPr>
          <p:cNvCxnSpPr>
            <a:cxnSpLocks/>
          </p:cNvCxnSpPr>
          <p:nvPr/>
        </p:nvCxnSpPr>
        <p:spPr>
          <a:xfrm flipV="1">
            <a:off x="4001520" y="5120636"/>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57" name="Google Shape;123;p17">
            <a:extLst>
              <a:ext uri="{FF2B5EF4-FFF2-40B4-BE49-F238E27FC236}">
                <a16:creationId xmlns:a16="http://schemas.microsoft.com/office/drawing/2014/main" id="{C0528793-9683-4574-AFB3-E70D43E25EC9}"/>
              </a:ext>
            </a:extLst>
          </p:cNvPr>
          <p:cNvCxnSpPr>
            <a:cxnSpLocks/>
          </p:cNvCxnSpPr>
          <p:nvPr/>
        </p:nvCxnSpPr>
        <p:spPr>
          <a:xfrm>
            <a:off x="4004984" y="5700160"/>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2" name="Imagen 21">
            <a:extLst>
              <a:ext uri="{FF2B5EF4-FFF2-40B4-BE49-F238E27FC236}">
                <a16:creationId xmlns:a16="http://schemas.microsoft.com/office/drawing/2014/main" id="{E45885D9-BA30-49A6-B409-7268EBD717E6}"/>
              </a:ext>
            </a:extLst>
          </p:cNvPr>
          <p:cNvPicPr>
            <a:picLocks noChangeAspect="1"/>
          </p:cNvPicPr>
          <p:nvPr/>
        </p:nvPicPr>
        <p:blipFill>
          <a:blip r:embed="rId11"/>
          <a:stretch>
            <a:fillRect/>
          </a:stretch>
        </p:blipFill>
        <p:spPr>
          <a:xfrm>
            <a:off x="2406888" y="5267107"/>
            <a:ext cx="1648575" cy="902974"/>
          </a:xfrm>
          <a:prstGeom prst="rect">
            <a:avLst/>
          </a:prstGeom>
        </p:spPr>
      </p:pic>
      <p:sp>
        <p:nvSpPr>
          <p:cNvPr id="58" name="Rectángulo 57">
            <a:extLst>
              <a:ext uri="{FF2B5EF4-FFF2-40B4-BE49-F238E27FC236}">
                <a16:creationId xmlns:a16="http://schemas.microsoft.com/office/drawing/2014/main" id="{9B2DF7F2-7132-456B-8336-341540A688B7}"/>
              </a:ext>
            </a:extLst>
          </p:cNvPr>
          <p:cNvSpPr/>
          <p:nvPr/>
        </p:nvSpPr>
        <p:spPr>
          <a:xfrm>
            <a:off x="8765198" y="1208139"/>
            <a:ext cx="3002874" cy="707886"/>
          </a:xfrm>
          <a:prstGeom prst="rect">
            <a:avLst/>
          </a:prstGeom>
        </p:spPr>
        <p:txBody>
          <a:bodyPr wrap="square">
            <a:spAutoFit/>
          </a:bodyPr>
          <a:lstStyle/>
          <a:p>
            <a:pPr algn="just"/>
            <a:r>
              <a:rPr lang="es-MX" sz="1000" dirty="0">
                <a:latin typeface="Times New Roman" panose="02020603050405020304" pitchFamily="18" charset="0"/>
                <a:cs typeface="Times New Roman" panose="02020603050405020304" pitchFamily="18" charset="0"/>
              </a:rPr>
              <a:t>En cada imagen se </a:t>
            </a:r>
            <a:r>
              <a:rPr lang="es-MX" sz="1000" dirty="0" err="1">
                <a:latin typeface="Times New Roman" panose="02020603050405020304" pitchFamily="18" charset="0"/>
                <a:cs typeface="Times New Roman" panose="02020603050405020304" pitchFamily="18" charset="0"/>
              </a:rPr>
              <a:t>evalua</a:t>
            </a:r>
            <a:r>
              <a:rPr lang="es-MX" sz="1000" dirty="0">
                <a:latin typeface="Times New Roman" panose="02020603050405020304" pitchFamily="18" charset="0"/>
                <a:cs typeface="Times New Roman" panose="02020603050405020304" pitchFamily="18" charset="0"/>
              </a:rPr>
              <a:t> detecciones de abolladuras, rayones y carros. Esta estructura se establece porque puede haber múltiples detecciones para las clases de afectación y de manera desigual.</a:t>
            </a:r>
            <a:endParaRPr lang="es-CO" sz="1000" dirty="0">
              <a:latin typeface="Times New Roman" panose="02020603050405020304" pitchFamily="18" charset="0"/>
              <a:cs typeface="Times New Roman" panose="02020603050405020304" pitchFamily="18" charset="0"/>
            </a:endParaRPr>
          </a:p>
        </p:txBody>
      </p:sp>
      <p:sp>
        <p:nvSpPr>
          <p:cNvPr id="60" name="CuadroTexto 59">
            <a:extLst>
              <a:ext uri="{FF2B5EF4-FFF2-40B4-BE49-F238E27FC236}">
                <a16:creationId xmlns:a16="http://schemas.microsoft.com/office/drawing/2014/main" id="{00A5183B-4BF5-44EE-A0BD-51C86662D75A}"/>
              </a:ext>
            </a:extLst>
          </p:cNvPr>
          <p:cNvSpPr txBox="1"/>
          <p:nvPr/>
        </p:nvSpPr>
        <p:spPr>
          <a:xfrm>
            <a:off x="10719295" y="4011672"/>
            <a:ext cx="824265"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1 abolladura</a:t>
            </a:r>
          </a:p>
        </p:txBody>
      </p:sp>
      <p:sp>
        <p:nvSpPr>
          <p:cNvPr id="63" name="CuadroTexto 62">
            <a:extLst>
              <a:ext uri="{FF2B5EF4-FFF2-40B4-BE49-F238E27FC236}">
                <a16:creationId xmlns:a16="http://schemas.microsoft.com/office/drawing/2014/main" id="{24BDFE05-4905-4E6E-9744-8E9E509CF8C5}"/>
              </a:ext>
            </a:extLst>
          </p:cNvPr>
          <p:cNvSpPr txBox="1"/>
          <p:nvPr/>
        </p:nvSpPr>
        <p:spPr>
          <a:xfrm>
            <a:off x="10719295" y="4208896"/>
            <a:ext cx="681597"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2 rayones</a:t>
            </a:r>
          </a:p>
        </p:txBody>
      </p:sp>
      <p:pic>
        <p:nvPicPr>
          <p:cNvPr id="61" name="Imagen 60">
            <a:extLst>
              <a:ext uri="{FF2B5EF4-FFF2-40B4-BE49-F238E27FC236}">
                <a16:creationId xmlns:a16="http://schemas.microsoft.com/office/drawing/2014/main" id="{CBBC77A0-2D7E-40AC-BCAB-B4D586BF8FB6}"/>
              </a:ext>
            </a:extLst>
          </p:cNvPr>
          <p:cNvPicPr>
            <a:picLocks noChangeAspect="1"/>
          </p:cNvPicPr>
          <p:nvPr/>
        </p:nvPicPr>
        <p:blipFill>
          <a:blip r:embed="rId12"/>
          <a:stretch>
            <a:fillRect/>
          </a:stretch>
        </p:blipFill>
        <p:spPr>
          <a:xfrm>
            <a:off x="9834764" y="4070558"/>
            <a:ext cx="857069" cy="481008"/>
          </a:xfrm>
          <a:prstGeom prst="rect">
            <a:avLst/>
          </a:prstGeom>
        </p:spPr>
      </p:pic>
      <p:pic>
        <p:nvPicPr>
          <p:cNvPr id="2048" name="Imagen 2047">
            <a:extLst>
              <a:ext uri="{FF2B5EF4-FFF2-40B4-BE49-F238E27FC236}">
                <a16:creationId xmlns:a16="http://schemas.microsoft.com/office/drawing/2014/main" id="{F16E2CA2-B010-4AE3-99B3-ECD39A1366D1}"/>
              </a:ext>
            </a:extLst>
          </p:cNvPr>
          <p:cNvPicPr>
            <a:picLocks noChangeAspect="1"/>
          </p:cNvPicPr>
          <p:nvPr/>
        </p:nvPicPr>
        <p:blipFill>
          <a:blip r:embed="rId13"/>
          <a:stretch>
            <a:fillRect/>
          </a:stretch>
        </p:blipFill>
        <p:spPr>
          <a:xfrm>
            <a:off x="8777951" y="2394959"/>
            <a:ext cx="3042013" cy="603328"/>
          </a:xfrm>
          <a:prstGeom prst="rect">
            <a:avLst/>
          </a:prstGeom>
        </p:spPr>
      </p:pic>
      <p:pic>
        <p:nvPicPr>
          <p:cNvPr id="67" name="Picture 2" descr=" ">
            <a:extLst>
              <a:ext uri="{FF2B5EF4-FFF2-40B4-BE49-F238E27FC236}">
                <a16:creationId xmlns:a16="http://schemas.microsoft.com/office/drawing/2014/main" id="{3921AE29-315D-4E02-BEA5-191D621EA0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10175277" y="1968026"/>
            <a:ext cx="176046" cy="176046"/>
          </a:xfrm>
          <a:prstGeom prst="rect">
            <a:avLst/>
          </a:prstGeom>
          <a:noFill/>
          <a:extLst>
            <a:ext uri="{909E8E84-426E-40DD-AFC4-6F175D3DCCD1}">
              <a14:hiddenFill xmlns:a14="http://schemas.microsoft.com/office/drawing/2010/main">
                <a:solidFill>
                  <a:srgbClr val="FFFFFF"/>
                </a:solidFill>
              </a14:hiddenFill>
            </a:ext>
          </a:extLst>
        </p:spPr>
      </p:pic>
      <p:sp>
        <p:nvSpPr>
          <p:cNvPr id="68" name="CuadroTexto 67">
            <a:extLst>
              <a:ext uri="{FF2B5EF4-FFF2-40B4-BE49-F238E27FC236}">
                <a16:creationId xmlns:a16="http://schemas.microsoft.com/office/drawing/2014/main" id="{3BFB299C-8512-4A8A-8581-DD4D0619654B}"/>
              </a:ext>
            </a:extLst>
          </p:cNvPr>
          <p:cNvSpPr txBox="1"/>
          <p:nvPr/>
        </p:nvSpPr>
        <p:spPr>
          <a:xfrm>
            <a:off x="8777951" y="2123827"/>
            <a:ext cx="3042013" cy="276999"/>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Configuración del </a:t>
            </a:r>
            <a:r>
              <a:rPr lang="es-MX" sz="1200" dirty="0" err="1">
                <a:solidFill>
                  <a:schemeClr val="bg1">
                    <a:lumMod val="50000"/>
                  </a:schemeClr>
                </a:solidFill>
                <a:latin typeface="Times New Roman" panose="02020603050405020304" pitchFamily="18" charset="0"/>
                <a:cs typeface="Times New Roman" panose="02020603050405020304" pitchFamily="18" charset="0"/>
              </a:rPr>
              <a:t>dataframe</a:t>
            </a:r>
            <a:endParaRPr lang="es-CO"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55" name="Rectángulo 2054">
            <a:extLst>
              <a:ext uri="{FF2B5EF4-FFF2-40B4-BE49-F238E27FC236}">
                <a16:creationId xmlns:a16="http://schemas.microsoft.com/office/drawing/2014/main" id="{B3151C04-1701-46F3-9791-4B3BB5940648}"/>
              </a:ext>
            </a:extLst>
          </p:cNvPr>
          <p:cNvSpPr/>
          <p:nvPr/>
        </p:nvSpPr>
        <p:spPr>
          <a:xfrm>
            <a:off x="8777950" y="3064798"/>
            <a:ext cx="3068271" cy="861774"/>
          </a:xfrm>
          <a:prstGeom prst="rect">
            <a:avLst/>
          </a:prstGeom>
        </p:spPr>
        <p:txBody>
          <a:bodyPr wrap="square">
            <a:spAutoFit/>
          </a:bodyPr>
          <a:lstStyle/>
          <a:p>
            <a:r>
              <a:rPr lang="es-MX" sz="1000" dirty="0">
                <a:latin typeface="Times New Roman" panose="02020603050405020304" pitchFamily="18" charset="0"/>
                <a:cs typeface="Times New Roman" panose="02020603050405020304" pitchFamily="18" charset="0"/>
              </a:rPr>
              <a:t>Al utilizar la función </a:t>
            </a:r>
            <a:r>
              <a:rPr lang="es-MX" sz="1000" dirty="0" err="1">
                <a:latin typeface="Times New Roman" panose="02020603050405020304" pitchFamily="18" charset="0"/>
                <a:cs typeface="Times New Roman" panose="02020603050405020304" pitchFamily="18" charset="0"/>
              </a:rPr>
              <a:t>explode</a:t>
            </a:r>
            <a:r>
              <a:rPr lang="es-MX" sz="1000" dirty="0">
                <a:latin typeface="Times New Roman" panose="02020603050405020304" pitchFamily="18" charset="0"/>
                <a:cs typeface="Times New Roman" panose="02020603050405020304" pitchFamily="18" charset="0"/>
              </a:rPr>
              <a:t> de pandas, los resultados pueden variar. Si intentamos usar columnas similares a las presentes en la tabla de resultados generales (diapositiva No. 36), podríamos enfrentarnos a un error de dimensión.</a:t>
            </a:r>
            <a:endParaRPr lang="es-CO" sz="1000" dirty="0">
              <a:latin typeface="Times New Roman" panose="02020603050405020304" pitchFamily="18" charset="0"/>
              <a:cs typeface="Times New Roman" panose="02020603050405020304" pitchFamily="18" charset="0"/>
            </a:endParaRPr>
          </a:p>
        </p:txBody>
      </p:sp>
      <p:sp>
        <p:nvSpPr>
          <p:cNvPr id="2056" name="Rectángulo 2055">
            <a:extLst>
              <a:ext uri="{FF2B5EF4-FFF2-40B4-BE49-F238E27FC236}">
                <a16:creationId xmlns:a16="http://schemas.microsoft.com/office/drawing/2014/main" id="{48AE955D-98D3-4D88-AD80-834EEAFB2A53}"/>
              </a:ext>
            </a:extLst>
          </p:cNvPr>
          <p:cNvSpPr/>
          <p:nvPr/>
        </p:nvSpPr>
        <p:spPr>
          <a:xfrm>
            <a:off x="6369404" y="3922494"/>
            <a:ext cx="1625138" cy="153326"/>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057" name="Imagen 2056">
            <a:extLst>
              <a:ext uri="{FF2B5EF4-FFF2-40B4-BE49-F238E27FC236}">
                <a16:creationId xmlns:a16="http://schemas.microsoft.com/office/drawing/2014/main" id="{82FE3840-4750-4E40-8891-5D9A0C0A7700}"/>
              </a:ext>
            </a:extLst>
          </p:cNvPr>
          <p:cNvPicPr>
            <a:picLocks noChangeAspect="1"/>
          </p:cNvPicPr>
          <p:nvPr/>
        </p:nvPicPr>
        <p:blipFill>
          <a:blip r:embed="rId14"/>
          <a:stretch>
            <a:fillRect/>
          </a:stretch>
        </p:blipFill>
        <p:spPr>
          <a:xfrm>
            <a:off x="8554606" y="5796214"/>
            <a:ext cx="516551" cy="155588"/>
          </a:xfrm>
          <a:prstGeom prst="rect">
            <a:avLst/>
          </a:prstGeom>
        </p:spPr>
      </p:pic>
      <p:pic>
        <p:nvPicPr>
          <p:cNvPr id="2059" name="Imagen 2058">
            <a:extLst>
              <a:ext uri="{FF2B5EF4-FFF2-40B4-BE49-F238E27FC236}">
                <a16:creationId xmlns:a16="http://schemas.microsoft.com/office/drawing/2014/main" id="{0F0D7037-4378-4AE2-97FE-06DD2CFFDF6B}"/>
              </a:ext>
            </a:extLst>
          </p:cNvPr>
          <p:cNvPicPr>
            <a:picLocks noChangeAspect="1"/>
          </p:cNvPicPr>
          <p:nvPr/>
        </p:nvPicPr>
        <p:blipFill>
          <a:blip r:embed="rId15"/>
          <a:stretch>
            <a:fillRect/>
          </a:stretch>
        </p:blipFill>
        <p:spPr>
          <a:xfrm>
            <a:off x="9404099" y="5788762"/>
            <a:ext cx="1661759" cy="150310"/>
          </a:xfrm>
          <a:prstGeom prst="rect">
            <a:avLst/>
          </a:prstGeom>
        </p:spPr>
      </p:pic>
      <p:pic>
        <p:nvPicPr>
          <p:cNvPr id="79" name="Imagen 78">
            <a:extLst>
              <a:ext uri="{FF2B5EF4-FFF2-40B4-BE49-F238E27FC236}">
                <a16:creationId xmlns:a16="http://schemas.microsoft.com/office/drawing/2014/main" id="{A813F3BF-4B02-46AF-A47A-49BDB122C113}"/>
              </a:ext>
            </a:extLst>
          </p:cNvPr>
          <p:cNvPicPr>
            <a:picLocks noChangeAspect="1"/>
          </p:cNvPicPr>
          <p:nvPr/>
        </p:nvPicPr>
        <p:blipFill rotWithShape="1">
          <a:blip r:embed="rId16"/>
          <a:srcRect t="39180" r="73408" b="52517"/>
          <a:stretch/>
        </p:blipFill>
        <p:spPr>
          <a:xfrm>
            <a:off x="11360689" y="5776879"/>
            <a:ext cx="638101" cy="176064"/>
          </a:xfrm>
          <a:prstGeom prst="rect">
            <a:avLst/>
          </a:prstGeom>
        </p:spPr>
      </p:pic>
      <p:sp>
        <p:nvSpPr>
          <p:cNvPr id="80" name="CuadroTexto 79">
            <a:extLst>
              <a:ext uri="{FF2B5EF4-FFF2-40B4-BE49-F238E27FC236}">
                <a16:creationId xmlns:a16="http://schemas.microsoft.com/office/drawing/2014/main" id="{476ED80F-DC5E-46CF-A7CF-6B2A9A8C66A6}"/>
              </a:ext>
            </a:extLst>
          </p:cNvPr>
          <p:cNvSpPr txBox="1"/>
          <p:nvPr/>
        </p:nvSpPr>
        <p:spPr>
          <a:xfrm>
            <a:off x="9421463" y="6397123"/>
            <a:ext cx="1704313"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Detección rayón y abolladura</a:t>
            </a:r>
          </a:p>
        </p:txBody>
      </p:sp>
      <p:pic>
        <p:nvPicPr>
          <p:cNvPr id="2060" name="Imagen 2059">
            <a:extLst>
              <a:ext uri="{FF2B5EF4-FFF2-40B4-BE49-F238E27FC236}">
                <a16:creationId xmlns:a16="http://schemas.microsoft.com/office/drawing/2014/main" id="{291F110E-F784-4334-A236-BF4EA53BB8EA}"/>
              </a:ext>
            </a:extLst>
          </p:cNvPr>
          <p:cNvPicPr>
            <a:picLocks noChangeAspect="1"/>
          </p:cNvPicPr>
          <p:nvPr/>
        </p:nvPicPr>
        <p:blipFill>
          <a:blip r:embed="rId17"/>
          <a:stretch>
            <a:fillRect/>
          </a:stretch>
        </p:blipFill>
        <p:spPr>
          <a:xfrm>
            <a:off x="10027827" y="6215866"/>
            <a:ext cx="414301" cy="181257"/>
          </a:xfrm>
          <a:prstGeom prst="rect">
            <a:avLst/>
          </a:prstGeom>
        </p:spPr>
      </p:pic>
      <p:pic>
        <p:nvPicPr>
          <p:cNvPr id="1028" name="Picture 4" descr="Buscar en la consulta  de la barra lateral">
            <a:extLst>
              <a:ext uri="{FF2B5EF4-FFF2-40B4-BE49-F238E27FC236}">
                <a16:creationId xmlns:a16="http://schemas.microsoft.com/office/drawing/2014/main" id="{7B7311BB-296D-4CA0-8C6E-44CEE3102C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9105056" y="5762935"/>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Buscar en la consulta  de la barra lateral">
            <a:extLst>
              <a:ext uri="{FF2B5EF4-FFF2-40B4-BE49-F238E27FC236}">
                <a16:creationId xmlns:a16="http://schemas.microsoft.com/office/drawing/2014/main" id="{0B01F443-B149-4C4F-A8DD-872ECD8C12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11065858" y="5759244"/>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Buscar en la consulta  de la barra lateral">
            <a:extLst>
              <a:ext uri="{FF2B5EF4-FFF2-40B4-BE49-F238E27FC236}">
                <a16:creationId xmlns:a16="http://schemas.microsoft.com/office/drawing/2014/main" id="{63F12B87-F980-49EC-B769-5FAAFDDB29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6200000">
            <a:off x="10517993" y="6204947"/>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Buscar en la consulta  de la barra lateral">
            <a:extLst>
              <a:ext uri="{FF2B5EF4-FFF2-40B4-BE49-F238E27FC236}">
                <a16:creationId xmlns:a16="http://schemas.microsoft.com/office/drawing/2014/main" id="{840F1F78-6AD8-4F71-B953-1E27F86CFA0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800000">
            <a:off x="11587257" y="6005004"/>
            <a:ext cx="229527" cy="229527"/>
          </a:xfrm>
          <a:prstGeom prst="rect">
            <a:avLst/>
          </a:prstGeom>
          <a:noFill/>
          <a:extLst>
            <a:ext uri="{909E8E84-426E-40DD-AFC4-6F175D3DCCD1}">
              <a14:hiddenFill xmlns:a14="http://schemas.microsoft.com/office/drawing/2010/main">
                <a:solidFill>
                  <a:srgbClr val="FFFFFF"/>
                </a:solidFill>
              </a14:hiddenFill>
            </a:ext>
          </a:extLst>
        </p:spPr>
      </p:pic>
      <p:sp>
        <p:nvSpPr>
          <p:cNvPr id="86" name="CuadroTexto 85">
            <a:extLst>
              <a:ext uri="{FF2B5EF4-FFF2-40B4-BE49-F238E27FC236}">
                <a16:creationId xmlns:a16="http://schemas.microsoft.com/office/drawing/2014/main" id="{61AFE29E-0900-4D53-9963-1D23ECF89BC4}"/>
              </a:ext>
            </a:extLst>
          </p:cNvPr>
          <p:cNvSpPr txBox="1"/>
          <p:nvPr/>
        </p:nvSpPr>
        <p:spPr>
          <a:xfrm>
            <a:off x="9645013" y="5522888"/>
            <a:ext cx="1159292"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Detección de carro</a:t>
            </a:r>
          </a:p>
        </p:txBody>
      </p:sp>
      <p:sp>
        <p:nvSpPr>
          <p:cNvPr id="88" name="CuadroTexto 87">
            <a:extLst>
              <a:ext uri="{FF2B5EF4-FFF2-40B4-BE49-F238E27FC236}">
                <a16:creationId xmlns:a16="http://schemas.microsoft.com/office/drawing/2014/main" id="{DFC32C6D-4D74-42DB-9958-13590375CAD8}"/>
              </a:ext>
            </a:extLst>
          </p:cNvPr>
          <p:cNvSpPr txBox="1"/>
          <p:nvPr/>
        </p:nvSpPr>
        <p:spPr>
          <a:xfrm>
            <a:off x="10747520" y="6188912"/>
            <a:ext cx="1321196"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Modelo pre entrenado</a:t>
            </a:r>
          </a:p>
        </p:txBody>
      </p:sp>
      <p:pic>
        <p:nvPicPr>
          <p:cNvPr id="89" name="Picture 2" descr=" ">
            <a:extLst>
              <a:ext uri="{FF2B5EF4-FFF2-40B4-BE49-F238E27FC236}">
                <a16:creationId xmlns:a16="http://schemas.microsoft.com/office/drawing/2014/main" id="{2179F3A9-E9FD-4A69-9B7A-3E0D96EEF6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10181000" y="5319742"/>
            <a:ext cx="176046" cy="1760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as geométricas | Curso práctico de Javascript">
            <a:extLst>
              <a:ext uri="{FF2B5EF4-FFF2-40B4-BE49-F238E27FC236}">
                <a16:creationId xmlns:a16="http://schemas.microsoft.com/office/drawing/2014/main" id="{36972A85-D729-43E2-B944-240E3AF2D8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4606" y="4824934"/>
            <a:ext cx="250411" cy="250411"/>
          </a:xfrm>
          <a:prstGeom prst="rect">
            <a:avLst/>
          </a:prstGeom>
          <a:noFill/>
          <a:extLst>
            <a:ext uri="{909E8E84-426E-40DD-AFC4-6F175D3DCCD1}">
              <a14:hiddenFill xmlns:a14="http://schemas.microsoft.com/office/drawing/2010/main">
                <a:solidFill>
                  <a:srgbClr val="FFFFFF"/>
                </a:solidFill>
              </a14:hiddenFill>
            </a:ext>
          </a:extLst>
        </p:spPr>
      </p:pic>
      <p:sp>
        <p:nvSpPr>
          <p:cNvPr id="59" name="CuadroTexto 58">
            <a:extLst>
              <a:ext uri="{FF2B5EF4-FFF2-40B4-BE49-F238E27FC236}">
                <a16:creationId xmlns:a16="http://schemas.microsoft.com/office/drawing/2014/main" id="{38FC8AF0-2E32-4423-B958-A99D85BDA8EB}"/>
              </a:ext>
            </a:extLst>
          </p:cNvPr>
          <p:cNvSpPr txBox="1"/>
          <p:nvPr/>
        </p:nvSpPr>
        <p:spPr>
          <a:xfrm>
            <a:off x="4436108" y="4487834"/>
            <a:ext cx="1448842" cy="215444"/>
          </a:xfrm>
          <a:prstGeom prst="rect">
            <a:avLst/>
          </a:prstGeom>
          <a:noFill/>
        </p:spPr>
        <p:txBody>
          <a:bodyPr wrap="square" rtlCol="0">
            <a:spAutoFit/>
          </a:bodyPr>
          <a:lstStyle/>
          <a:p>
            <a:pPr algn="just"/>
            <a:r>
              <a:rPr lang="es-MX" sz="800" dirty="0">
                <a:solidFill>
                  <a:schemeClr val="bg1">
                    <a:lumMod val="50000"/>
                  </a:schemeClr>
                </a:solidFill>
                <a:latin typeface="Times New Roman" panose="02020603050405020304" pitchFamily="18" charset="0"/>
                <a:cs typeface="Times New Roman" panose="02020603050405020304" pitchFamily="18" charset="0"/>
              </a:rPr>
              <a:t>Mejora  la versión SRCV3</a:t>
            </a:r>
            <a:endParaRPr lang="es-CO" sz="8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45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5" name="Google Shape;810;p40">
            <a:extLst>
              <a:ext uri="{FF2B5EF4-FFF2-40B4-BE49-F238E27FC236}">
                <a16:creationId xmlns:a16="http://schemas.microsoft.com/office/drawing/2014/main" id="{40F85E59-1169-4B2E-BDF7-9044BFFCB1BA}"/>
              </a:ext>
            </a:extLst>
          </p:cNvPr>
          <p:cNvSpPr txBox="1"/>
          <p:nvPr/>
        </p:nvSpPr>
        <p:spPr>
          <a:xfrm>
            <a:off x="4502658" y="92032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ÁREA</a:t>
            </a:r>
          </a:p>
        </p:txBody>
      </p:sp>
      <p:sp>
        <p:nvSpPr>
          <p:cNvPr id="39" name="CuadroTexto 38">
            <a:extLst>
              <a:ext uri="{FF2B5EF4-FFF2-40B4-BE49-F238E27FC236}">
                <a16:creationId xmlns:a16="http://schemas.microsoft.com/office/drawing/2014/main" id="{D76540DB-AA86-4580-B1B7-05D2A0D6A6DD}"/>
              </a:ext>
            </a:extLst>
          </p:cNvPr>
          <p:cNvSpPr txBox="1"/>
          <p:nvPr/>
        </p:nvSpPr>
        <p:spPr>
          <a:xfrm>
            <a:off x="3348586" y="1694807"/>
            <a:ext cx="5494828" cy="307777"/>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Resultados Generales </a:t>
            </a:r>
            <a:endParaRPr lang="es-CO" sz="1400" dirty="0">
              <a:latin typeface="Times New Roman" panose="02020603050405020304" pitchFamily="18" charset="0"/>
              <a:cs typeface="Times New Roman" panose="02020603050405020304" pitchFamily="18" charset="0"/>
            </a:endParaRPr>
          </a:p>
        </p:txBody>
      </p:sp>
      <p:pic>
        <p:nvPicPr>
          <p:cNvPr id="36" name="Imagen 35">
            <a:extLst>
              <a:ext uri="{FF2B5EF4-FFF2-40B4-BE49-F238E27FC236}">
                <a16:creationId xmlns:a16="http://schemas.microsoft.com/office/drawing/2014/main" id="{36799146-5AAF-4EDA-A883-5E7BF991E878}"/>
              </a:ext>
            </a:extLst>
          </p:cNvPr>
          <p:cNvPicPr>
            <a:picLocks noChangeAspect="1"/>
          </p:cNvPicPr>
          <p:nvPr/>
        </p:nvPicPr>
        <p:blipFill>
          <a:blip r:embed="rId3"/>
          <a:stretch>
            <a:fillRect/>
          </a:stretch>
        </p:blipFill>
        <p:spPr>
          <a:xfrm>
            <a:off x="2834960" y="2407369"/>
            <a:ext cx="6522080" cy="2501538"/>
          </a:xfrm>
          <a:prstGeom prst="rect">
            <a:avLst/>
          </a:prstGeom>
        </p:spPr>
      </p:pic>
      <p:cxnSp>
        <p:nvCxnSpPr>
          <p:cNvPr id="71" name="Conector recto 70">
            <a:extLst>
              <a:ext uri="{FF2B5EF4-FFF2-40B4-BE49-F238E27FC236}">
                <a16:creationId xmlns:a16="http://schemas.microsoft.com/office/drawing/2014/main" id="{5AC49704-8C89-45FB-BF42-74C4C3E81078}"/>
              </a:ext>
            </a:extLst>
          </p:cNvPr>
          <p:cNvCxnSpPr>
            <a:cxnSpLocks/>
          </p:cNvCxnSpPr>
          <p:nvPr/>
        </p:nvCxnSpPr>
        <p:spPr>
          <a:xfrm>
            <a:off x="6096005" y="1441428"/>
            <a:ext cx="0" cy="241325"/>
          </a:xfrm>
          <a:prstGeom prst="line">
            <a:avLst/>
          </a:prstGeom>
          <a:noFill/>
          <a:ln w="9525" cap="flat" cmpd="sng">
            <a:solidFill>
              <a:schemeClr val="dk1"/>
            </a:solidFill>
            <a:prstDash val="solid"/>
            <a:round/>
            <a:headEnd type="none" w="med" len="med"/>
            <a:tailEnd type="diamond" w="med" len="med"/>
          </a:ln>
        </p:spPr>
      </p:cxnSp>
      <p:cxnSp>
        <p:nvCxnSpPr>
          <p:cNvPr id="72" name="Conector recto 71">
            <a:extLst>
              <a:ext uri="{FF2B5EF4-FFF2-40B4-BE49-F238E27FC236}">
                <a16:creationId xmlns:a16="http://schemas.microsoft.com/office/drawing/2014/main" id="{3F246BC5-44CE-4092-AD8A-03B5C84C818F}"/>
              </a:ext>
            </a:extLst>
          </p:cNvPr>
          <p:cNvCxnSpPr>
            <a:cxnSpLocks/>
          </p:cNvCxnSpPr>
          <p:nvPr/>
        </p:nvCxnSpPr>
        <p:spPr>
          <a:xfrm>
            <a:off x="6096000" y="2002584"/>
            <a:ext cx="0" cy="241325"/>
          </a:xfrm>
          <a:prstGeom prst="line">
            <a:avLst/>
          </a:prstGeom>
          <a:noFill/>
          <a:ln w="9525" cap="flat" cmpd="sng">
            <a:solidFill>
              <a:schemeClr val="dk1"/>
            </a:solidFill>
            <a:prstDash val="solid"/>
            <a:round/>
            <a:headEnd type="none" w="med" len="med"/>
            <a:tailEnd type="diamond" w="med" len="med"/>
          </a:ln>
        </p:spPr>
      </p:cxnSp>
      <p:sp>
        <p:nvSpPr>
          <p:cNvPr id="37" name="Rectángulo 36">
            <a:extLst>
              <a:ext uri="{FF2B5EF4-FFF2-40B4-BE49-F238E27FC236}">
                <a16:creationId xmlns:a16="http://schemas.microsoft.com/office/drawing/2014/main" id="{A5FE68D8-5CF4-4BFA-B395-B9A9990CB2AE}"/>
              </a:ext>
            </a:extLst>
          </p:cNvPr>
          <p:cNvSpPr/>
          <p:nvPr/>
        </p:nvSpPr>
        <p:spPr>
          <a:xfrm>
            <a:off x="3120060" y="2876795"/>
            <a:ext cx="6236980" cy="3175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70" name="Picture 2" descr="Icono de Circulo Generic Flat">
            <a:extLst>
              <a:ext uri="{FF2B5EF4-FFF2-40B4-BE49-F238E27FC236}">
                <a16:creationId xmlns:a16="http://schemas.microsoft.com/office/drawing/2014/main" id="{73DDE080-5BAF-4752-B30C-90B830A50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237" y="5535380"/>
            <a:ext cx="241300" cy="2413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ángulo 74">
            <a:extLst>
              <a:ext uri="{FF2B5EF4-FFF2-40B4-BE49-F238E27FC236}">
                <a16:creationId xmlns:a16="http://schemas.microsoft.com/office/drawing/2014/main" id="{72167CEB-D700-4673-9808-976B1106FD1F}"/>
              </a:ext>
            </a:extLst>
          </p:cNvPr>
          <p:cNvSpPr/>
          <p:nvPr/>
        </p:nvSpPr>
        <p:spPr>
          <a:xfrm>
            <a:off x="980867" y="5425198"/>
            <a:ext cx="5029496" cy="461665"/>
          </a:xfrm>
          <a:prstGeom prst="rect">
            <a:avLst/>
          </a:prstGeom>
        </p:spPr>
        <p:txBody>
          <a:bodyPr wrap="square">
            <a:spAutoFit/>
          </a:bodyPr>
          <a:lstStyle/>
          <a:p>
            <a:r>
              <a:rPr lang="es-MX" sz="1200" dirty="0">
                <a:latin typeface="Times New Roman" panose="02020603050405020304" pitchFamily="18" charset="0"/>
                <a:cs typeface="Times New Roman" panose="02020603050405020304" pitchFamily="18" charset="0"/>
              </a:rPr>
              <a:t>Los resultados se presentan de forma concisa, lo que facilita el seguimiento de la visualización de los resultados para las sub imágenes encontradas.</a:t>
            </a:r>
            <a:endParaRPr lang="es-CO" sz="1200" dirty="0">
              <a:latin typeface="Times New Roman" panose="02020603050405020304" pitchFamily="18" charset="0"/>
              <a:cs typeface="Times New Roman" panose="02020603050405020304" pitchFamily="18" charset="0"/>
            </a:endParaRPr>
          </a:p>
        </p:txBody>
      </p:sp>
      <p:pic>
        <p:nvPicPr>
          <p:cNvPr id="73" name="Imagen 72">
            <a:extLst>
              <a:ext uri="{FF2B5EF4-FFF2-40B4-BE49-F238E27FC236}">
                <a16:creationId xmlns:a16="http://schemas.microsoft.com/office/drawing/2014/main" id="{1ED9DD17-7C8E-4ED8-833C-C2CB6A45DE79}"/>
              </a:ext>
            </a:extLst>
          </p:cNvPr>
          <p:cNvPicPr>
            <a:picLocks noChangeAspect="1"/>
          </p:cNvPicPr>
          <p:nvPr/>
        </p:nvPicPr>
        <p:blipFill>
          <a:blip r:embed="rId5"/>
          <a:stretch>
            <a:fillRect/>
          </a:stretch>
        </p:blipFill>
        <p:spPr>
          <a:xfrm>
            <a:off x="6790467" y="5417444"/>
            <a:ext cx="5029497" cy="469419"/>
          </a:xfrm>
          <a:prstGeom prst="rect">
            <a:avLst/>
          </a:prstGeom>
        </p:spPr>
      </p:pic>
      <p:cxnSp>
        <p:nvCxnSpPr>
          <p:cNvPr id="77" name="Google Shape;813;p40">
            <a:extLst>
              <a:ext uri="{FF2B5EF4-FFF2-40B4-BE49-F238E27FC236}">
                <a16:creationId xmlns:a16="http://schemas.microsoft.com/office/drawing/2014/main" id="{98FB0DA8-51AA-4F76-BA67-7BEE0DF2D1F5}"/>
              </a:ext>
            </a:extLst>
          </p:cNvPr>
          <p:cNvCxnSpPr/>
          <p:nvPr/>
        </p:nvCxnSpPr>
        <p:spPr>
          <a:xfrm>
            <a:off x="6096000" y="5665373"/>
            <a:ext cx="335400" cy="0"/>
          </a:xfrm>
          <a:prstGeom prst="straightConnector1">
            <a:avLst/>
          </a:prstGeom>
          <a:noFill/>
          <a:ln w="9525" cap="flat" cmpd="sng">
            <a:solidFill>
              <a:schemeClr val="dk1"/>
            </a:solidFill>
            <a:prstDash val="solid"/>
            <a:round/>
            <a:headEnd type="none" w="med" len="med"/>
            <a:tailEnd type="diamond" w="med" len="med"/>
          </a:ln>
        </p:spPr>
      </p:cxnSp>
      <p:sp>
        <p:nvSpPr>
          <p:cNvPr id="16" name="Título 1">
            <a:extLst>
              <a:ext uri="{FF2B5EF4-FFF2-40B4-BE49-F238E27FC236}">
                <a16:creationId xmlns:a16="http://schemas.microsoft.com/office/drawing/2014/main" id="{3689502F-B6DF-4EB9-A934-7CF8D0B4E13F}"/>
              </a:ext>
            </a:extLst>
          </p:cNvPr>
          <p:cNvSpPr txBox="1">
            <a:spLocks noGrp="1"/>
          </p:cNvSpPr>
          <p:nvPr>
            <p:ph type="title"/>
          </p:nvPr>
        </p:nvSpPr>
        <p:spPr>
          <a:xfrm>
            <a:off x="752563"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SRCV5</a:t>
            </a:r>
          </a:p>
        </p:txBody>
      </p:sp>
    </p:spTree>
    <p:extLst>
      <p:ext uri="{BB962C8B-B14F-4D97-AF65-F5344CB8AC3E}">
        <p14:creationId xmlns:p14="http://schemas.microsoft.com/office/powerpoint/2010/main" val="57167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F4AF514-1ACB-4C6C-95A3-DB117A0DB02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37903" y="3137537"/>
            <a:ext cx="1916192" cy="582926"/>
          </a:xfrm>
          <a:prstGeom prst="rect">
            <a:avLst/>
          </a:prstGeom>
          <a:noFill/>
        </p:spPr>
      </p:pic>
    </p:spTree>
    <p:extLst>
      <p:ext uri="{BB962C8B-B14F-4D97-AF65-F5344CB8AC3E}">
        <p14:creationId xmlns:p14="http://schemas.microsoft.com/office/powerpoint/2010/main" val="132364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812215" y="1858885"/>
            <a:ext cx="10567568" cy="1525418"/>
          </a:xfrm>
          <a:prstGeom prst="rect">
            <a:avLst/>
          </a:prstGeom>
          <a:noFill/>
        </p:spPr>
        <p:txBody>
          <a:bodyPr wrap="square" rtlCol="0">
            <a:spAutoFit/>
          </a:bodyPr>
          <a:lstStyle/>
          <a:p>
            <a:pPr algn="just">
              <a:lnSpc>
                <a:spcPct val="150000"/>
              </a:lnSpc>
            </a:pPr>
            <a:r>
              <a:rPr lang="es-MX" sz="1600" dirty="0">
                <a:latin typeface="Times New Roman" panose="02020603050405020304" pitchFamily="18" charset="0"/>
                <a:cs typeface="Times New Roman" panose="02020603050405020304" pitchFamily="18" charset="0"/>
              </a:rPr>
              <a:t>Si opta por realizar la separación manual, es imperativo establecer una estructura específica en la carpeta designada para cada modelo. En esta carpeta, debe crear dos subcarpetas clave: '</a:t>
            </a:r>
            <a:r>
              <a:rPr lang="es-MX" sz="1600" dirty="0" err="1">
                <a:latin typeface="Times New Roman" panose="02020603050405020304" pitchFamily="18" charset="0"/>
                <a:cs typeface="Times New Roman" panose="02020603050405020304" pitchFamily="18" charset="0"/>
              </a:rPr>
              <a:t>train</a:t>
            </a:r>
            <a:r>
              <a:rPr lang="es-MX" sz="1600" dirty="0">
                <a:latin typeface="Times New Roman" panose="02020603050405020304" pitchFamily="18" charset="0"/>
                <a:cs typeface="Times New Roman" panose="02020603050405020304" pitchFamily="18" charset="0"/>
              </a:rPr>
              <a:t>' y 'val'. Es fundamental almacenar los datos pertinentes en cada una de estas carpetas. Asegúrese de seguir esta nomenclatura, ya que es esencial para el correcto funcionamiento de las funciones. </a:t>
            </a:r>
            <a:endParaRPr lang="es-CO" sz="16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98639BC-0B03-45EC-A54C-FDA481661115}"/>
              </a:ext>
            </a:extLst>
          </p:cNvPr>
          <p:cNvSpPr txBox="1"/>
          <p:nvPr/>
        </p:nvSpPr>
        <p:spPr>
          <a:xfrm>
            <a:off x="7853146" y="4877937"/>
            <a:ext cx="1752600" cy="230832"/>
          </a:xfrm>
          <a:prstGeom prst="rect">
            <a:avLst/>
          </a:prstGeom>
          <a:noFill/>
        </p:spPr>
        <p:txBody>
          <a:bodyPr wrap="square" rtlCol="0">
            <a:spAutoFit/>
          </a:bodyPr>
          <a:lstStyle/>
          <a:p>
            <a:r>
              <a:rPr lang="es-CO" sz="900" dirty="0">
                <a:solidFill>
                  <a:schemeClr val="bg1">
                    <a:lumMod val="50000"/>
                  </a:schemeClr>
                </a:solidFill>
                <a:latin typeface="Bell MT" panose="02020503060305020303" pitchFamily="18" charset="0"/>
              </a:rPr>
              <a:t>Modelo marcas</a:t>
            </a:r>
          </a:p>
        </p:txBody>
      </p:sp>
      <p:sp>
        <p:nvSpPr>
          <p:cNvPr id="13" name="CuadroTexto 12">
            <a:extLst>
              <a:ext uri="{FF2B5EF4-FFF2-40B4-BE49-F238E27FC236}">
                <a16:creationId xmlns:a16="http://schemas.microsoft.com/office/drawing/2014/main" id="{41B73DE7-9D4B-4ACC-B632-6E99737561FC}"/>
              </a:ext>
            </a:extLst>
          </p:cNvPr>
          <p:cNvSpPr txBox="1"/>
          <p:nvPr/>
        </p:nvSpPr>
        <p:spPr>
          <a:xfrm>
            <a:off x="7791463" y="4147707"/>
            <a:ext cx="2914401" cy="230832"/>
          </a:xfrm>
          <a:prstGeom prst="rect">
            <a:avLst/>
          </a:prstGeom>
          <a:noFill/>
        </p:spPr>
        <p:txBody>
          <a:bodyPr wrap="square" rtlCol="0">
            <a:spAutoFit/>
          </a:bodyPr>
          <a:lstStyle/>
          <a:p>
            <a:r>
              <a:rPr lang="es-CO" sz="900" dirty="0">
                <a:solidFill>
                  <a:schemeClr val="bg1">
                    <a:lumMod val="50000"/>
                  </a:schemeClr>
                </a:solidFill>
                <a:latin typeface="Bell MT" panose="02020503060305020303" pitchFamily="18" charset="0"/>
              </a:rPr>
              <a:t>Modelo de daños (rayón y abolladura)</a:t>
            </a:r>
          </a:p>
        </p:txBody>
      </p:sp>
      <p:pic>
        <p:nvPicPr>
          <p:cNvPr id="6" name="Imagen 5">
            <a:extLst>
              <a:ext uri="{FF2B5EF4-FFF2-40B4-BE49-F238E27FC236}">
                <a16:creationId xmlns:a16="http://schemas.microsoft.com/office/drawing/2014/main" id="{7861B695-663A-446B-B69E-FA0575ECD835}"/>
              </a:ext>
            </a:extLst>
          </p:cNvPr>
          <p:cNvPicPr>
            <a:picLocks noChangeAspect="1"/>
          </p:cNvPicPr>
          <p:nvPr/>
        </p:nvPicPr>
        <p:blipFill>
          <a:blip r:embed="rId2"/>
          <a:stretch>
            <a:fillRect/>
          </a:stretch>
        </p:blipFill>
        <p:spPr>
          <a:xfrm>
            <a:off x="6541686" y="4076101"/>
            <a:ext cx="1191855" cy="342948"/>
          </a:xfrm>
          <a:prstGeom prst="rect">
            <a:avLst/>
          </a:prstGeom>
        </p:spPr>
      </p:pic>
      <p:pic>
        <p:nvPicPr>
          <p:cNvPr id="8" name="Imagen 7">
            <a:extLst>
              <a:ext uri="{FF2B5EF4-FFF2-40B4-BE49-F238E27FC236}">
                <a16:creationId xmlns:a16="http://schemas.microsoft.com/office/drawing/2014/main" id="{32819445-8037-4D40-8817-3F8233F9DFCB}"/>
              </a:ext>
            </a:extLst>
          </p:cNvPr>
          <p:cNvPicPr>
            <a:picLocks noChangeAspect="1"/>
          </p:cNvPicPr>
          <p:nvPr/>
        </p:nvPicPr>
        <p:blipFill>
          <a:blip r:embed="rId3"/>
          <a:stretch>
            <a:fillRect/>
          </a:stretch>
        </p:blipFill>
        <p:spPr>
          <a:xfrm>
            <a:off x="4768640" y="4248432"/>
            <a:ext cx="828601" cy="767675"/>
          </a:xfrm>
          <a:prstGeom prst="rect">
            <a:avLst/>
          </a:prstGeom>
        </p:spPr>
      </p:pic>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BCFCE2DD-0A3D-4987-B4E2-D567420909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9" name="Google Shape;123;p17">
            <a:extLst>
              <a:ext uri="{FF2B5EF4-FFF2-40B4-BE49-F238E27FC236}">
                <a16:creationId xmlns:a16="http://schemas.microsoft.com/office/drawing/2014/main" id="{8FACB10F-608F-4B68-9943-8D6D1C576BFA}"/>
              </a:ext>
            </a:extLst>
          </p:cNvPr>
          <p:cNvCxnSpPr/>
          <p:nvPr/>
        </p:nvCxnSpPr>
        <p:spPr>
          <a:xfrm rot="10800000" flipH="1">
            <a:off x="5655164" y="4252441"/>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0" name="Google Shape;124;p17">
            <a:extLst>
              <a:ext uri="{FF2B5EF4-FFF2-40B4-BE49-F238E27FC236}">
                <a16:creationId xmlns:a16="http://schemas.microsoft.com/office/drawing/2014/main" id="{8AE6AA2A-CA91-49D0-B592-42CE8921A858}"/>
              </a:ext>
            </a:extLst>
          </p:cNvPr>
          <p:cNvCxnSpPr/>
          <p:nvPr/>
        </p:nvCxnSpPr>
        <p:spPr>
          <a:xfrm>
            <a:off x="5655164" y="4629841"/>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21" name="CuadroTexto 20">
            <a:extLst>
              <a:ext uri="{FF2B5EF4-FFF2-40B4-BE49-F238E27FC236}">
                <a16:creationId xmlns:a16="http://schemas.microsoft.com/office/drawing/2014/main" id="{AA105A01-B338-4E93-B5F8-EB269A17018C}"/>
              </a:ext>
            </a:extLst>
          </p:cNvPr>
          <p:cNvSpPr txBox="1"/>
          <p:nvPr/>
        </p:nvSpPr>
        <p:spPr>
          <a:xfrm>
            <a:off x="2193382" y="5002429"/>
            <a:ext cx="2794173" cy="307777"/>
          </a:xfrm>
          <a:prstGeom prst="rect">
            <a:avLst/>
          </a:prstGeom>
          <a:noFill/>
        </p:spPr>
        <p:txBody>
          <a:bodyPr wrap="square" rtlCol="0">
            <a:spAutoFit/>
          </a:bodyPr>
          <a:lstStyle/>
          <a:p>
            <a:r>
              <a:rPr lang="es-CO" sz="1400" dirty="0">
                <a:solidFill>
                  <a:schemeClr val="bg1">
                    <a:lumMod val="65000"/>
                  </a:schemeClr>
                </a:solidFill>
                <a:latin typeface="Times New Roman" panose="02020603050405020304" pitchFamily="18" charset="0"/>
                <a:cs typeface="Times New Roman" panose="02020603050405020304" pitchFamily="18" charset="0"/>
              </a:rPr>
              <a:t>../../</a:t>
            </a:r>
            <a:r>
              <a:rPr lang="es-CO" sz="1400" dirty="0" err="1">
                <a:solidFill>
                  <a:schemeClr val="bg1">
                    <a:lumMod val="65000"/>
                  </a:schemeClr>
                </a:solidFill>
                <a:latin typeface="Times New Roman" panose="02020603050405020304" pitchFamily="18" charset="0"/>
                <a:cs typeface="Times New Roman" panose="02020603050405020304" pitchFamily="18" charset="0"/>
              </a:rPr>
              <a:t>proyecto_yolo</a:t>
            </a:r>
            <a:r>
              <a:rPr lang="es-CO" sz="1400" dirty="0">
                <a:solidFill>
                  <a:schemeClr val="bg1">
                    <a:lumMod val="65000"/>
                  </a:schemeClr>
                </a:solidFill>
                <a:latin typeface="Times New Roman" panose="02020603050405020304" pitchFamily="18" charset="0"/>
                <a:cs typeface="Times New Roman" panose="02020603050405020304" pitchFamily="18" charset="0"/>
              </a:rPr>
              <a:t>/</a:t>
            </a:r>
            <a:r>
              <a:rPr lang="es-CO" sz="1400" dirty="0" err="1">
                <a:solidFill>
                  <a:schemeClr val="bg1">
                    <a:lumMod val="65000"/>
                  </a:schemeClr>
                </a:solidFill>
                <a:latin typeface="Times New Roman" panose="02020603050405020304" pitchFamily="18" charset="0"/>
                <a:cs typeface="Times New Roman" panose="02020603050405020304" pitchFamily="18" charset="0"/>
              </a:rPr>
              <a:t>dist</a:t>
            </a:r>
            <a:r>
              <a:rPr lang="es-CO" sz="1400" dirty="0">
                <a:solidFill>
                  <a:schemeClr val="bg1">
                    <a:lumMod val="65000"/>
                  </a:schemeClr>
                </a:solidFill>
                <a:latin typeface="Times New Roman" panose="02020603050405020304" pitchFamily="18" charset="0"/>
                <a:cs typeface="Times New Roman" panose="02020603050405020304" pitchFamily="18" charset="0"/>
              </a:rPr>
              <a:t>/</a:t>
            </a:r>
          </a:p>
        </p:txBody>
      </p:sp>
      <p:sp>
        <p:nvSpPr>
          <p:cNvPr id="15" name="Título 1">
            <a:extLst>
              <a:ext uri="{FF2B5EF4-FFF2-40B4-BE49-F238E27FC236}">
                <a16:creationId xmlns:a16="http://schemas.microsoft.com/office/drawing/2014/main" id="{C7467C08-EC4C-4531-99A8-EBD5A234362E}"/>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endParaRPr lang="es-CO" sz="1600" dirty="0">
              <a:latin typeface="Bahnschrift Light" panose="020B0502040204020203" pitchFamily="34" charset="0"/>
            </a:endParaRPr>
          </a:p>
        </p:txBody>
      </p:sp>
      <p:sp>
        <p:nvSpPr>
          <p:cNvPr id="14" name="CuadroTexto 13">
            <a:extLst>
              <a:ext uri="{FF2B5EF4-FFF2-40B4-BE49-F238E27FC236}">
                <a16:creationId xmlns:a16="http://schemas.microsoft.com/office/drawing/2014/main" id="{A9D95B77-A70C-4CC1-A2D7-588A6AAE0A91}"/>
              </a:ext>
            </a:extLst>
          </p:cNvPr>
          <p:cNvSpPr txBox="1"/>
          <p:nvPr/>
        </p:nvSpPr>
        <p:spPr>
          <a:xfrm>
            <a:off x="1815693" y="4211555"/>
            <a:ext cx="3022830" cy="830997"/>
          </a:xfrm>
          <a:prstGeom prst="rect">
            <a:avLst/>
          </a:prstGeom>
          <a:noFill/>
        </p:spPr>
        <p:txBody>
          <a:bodyPr wrap="square" rtlCol="0">
            <a:spAutoFit/>
          </a:bodyPr>
          <a:lstStyle/>
          <a:p>
            <a:r>
              <a:rPr lang="es-MX" sz="1600" dirty="0">
                <a:latin typeface="Bell MT" panose="02020503060305020303" pitchFamily="18" charset="0"/>
              </a:rPr>
              <a:t>Esta nomenclatura es prioritaria para cualquier modelo si se opta por la separación manual.</a:t>
            </a:r>
            <a:endParaRPr lang="es-CO" sz="1600" dirty="0">
              <a:latin typeface="Bell MT" panose="02020503060305020303" pitchFamily="18" charset="0"/>
            </a:endParaRPr>
          </a:p>
        </p:txBody>
      </p:sp>
      <p:sp>
        <p:nvSpPr>
          <p:cNvPr id="16" name="CuadroTexto 15">
            <a:extLst>
              <a:ext uri="{FF2B5EF4-FFF2-40B4-BE49-F238E27FC236}">
                <a16:creationId xmlns:a16="http://schemas.microsoft.com/office/drawing/2014/main" id="{141FE3EA-4CDB-4B3C-A962-90B196D87712}"/>
              </a:ext>
            </a:extLst>
          </p:cNvPr>
          <p:cNvSpPr txBox="1"/>
          <p:nvPr/>
        </p:nvSpPr>
        <p:spPr>
          <a:xfrm>
            <a:off x="5383901" y="3669650"/>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rgbClr val="FF0000"/>
                </a:solidFill>
                <a:latin typeface="Bell MT" panose="02020503060305020303" pitchFamily="18" charset="0"/>
              </a:rPr>
              <a:t>80% del data</a:t>
            </a:r>
          </a:p>
        </p:txBody>
      </p:sp>
      <p:sp>
        <p:nvSpPr>
          <p:cNvPr id="17" name="CuadroTexto 16">
            <a:extLst>
              <a:ext uri="{FF2B5EF4-FFF2-40B4-BE49-F238E27FC236}">
                <a16:creationId xmlns:a16="http://schemas.microsoft.com/office/drawing/2014/main" id="{992128B2-9B10-4D20-844D-F982F6930AA5}"/>
              </a:ext>
            </a:extLst>
          </p:cNvPr>
          <p:cNvSpPr txBox="1"/>
          <p:nvPr/>
        </p:nvSpPr>
        <p:spPr>
          <a:xfrm>
            <a:off x="5400042" y="5156318"/>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rgbClr val="FF0000"/>
                </a:solidFill>
                <a:latin typeface="Bell MT" panose="02020503060305020303" pitchFamily="18" charset="0"/>
              </a:rPr>
              <a:t>20% del data</a:t>
            </a:r>
          </a:p>
        </p:txBody>
      </p:sp>
      <p:sp>
        <p:nvSpPr>
          <p:cNvPr id="18" name="CuadroTexto 17">
            <a:extLst>
              <a:ext uri="{FF2B5EF4-FFF2-40B4-BE49-F238E27FC236}">
                <a16:creationId xmlns:a16="http://schemas.microsoft.com/office/drawing/2014/main" id="{FC5CC2D8-4E0A-4ACB-9FC8-1E88D9CB3AEE}"/>
              </a:ext>
            </a:extLst>
          </p:cNvPr>
          <p:cNvSpPr txBox="1"/>
          <p:nvPr/>
        </p:nvSpPr>
        <p:spPr>
          <a:xfrm>
            <a:off x="5383900" y="3449850"/>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Bell MT" panose="02020503060305020303" pitchFamily="18" charset="0"/>
              </a:rPr>
              <a:t>70% del data</a:t>
            </a:r>
          </a:p>
        </p:txBody>
      </p:sp>
      <p:sp>
        <p:nvSpPr>
          <p:cNvPr id="22" name="CuadroTexto 21">
            <a:extLst>
              <a:ext uri="{FF2B5EF4-FFF2-40B4-BE49-F238E27FC236}">
                <a16:creationId xmlns:a16="http://schemas.microsoft.com/office/drawing/2014/main" id="{C38A10B8-22A2-40EE-846B-91385B0A715B}"/>
              </a:ext>
            </a:extLst>
          </p:cNvPr>
          <p:cNvSpPr txBox="1"/>
          <p:nvPr/>
        </p:nvSpPr>
        <p:spPr>
          <a:xfrm>
            <a:off x="5400042" y="5395689"/>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Bell MT" panose="02020503060305020303" pitchFamily="18" charset="0"/>
              </a:rPr>
              <a:t>30% del data</a:t>
            </a:r>
          </a:p>
        </p:txBody>
      </p:sp>
      <p:pic>
        <p:nvPicPr>
          <p:cNvPr id="23" name="Picture 2" descr=" ">
            <a:extLst>
              <a:ext uri="{FF2B5EF4-FFF2-40B4-BE49-F238E27FC236}">
                <a16:creationId xmlns:a16="http://schemas.microsoft.com/office/drawing/2014/main" id="{B871365E-AAEE-4CA1-A611-97F5B83D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H="1">
            <a:off x="4910954" y="3788446"/>
            <a:ext cx="472947" cy="4729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 ">
            <a:extLst>
              <a:ext uri="{FF2B5EF4-FFF2-40B4-BE49-F238E27FC236}">
                <a16:creationId xmlns:a16="http://schemas.microsoft.com/office/drawing/2014/main" id="{A04D679B-37F3-48EE-9732-C13DBAFAA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215" y="4903381"/>
            <a:ext cx="462658" cy="462658"/>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E2D76CFC-B160-4471-9551-CD2EE08C7450}"/>
              </a:ext>
            </a:extLst>
          </p:cNvPr>
          <p:cNvSpPr txBox="1"/>
          <p:nvPr/>
        </p:nvSpPr>
        <p:spPr>
          <a:xfrm>
            <a:off x="6483764" y="4425331"/>
            <a:ext cx="1249777" cy="400110"/>
          </a:xfrm>
          <a:prstGeom prst="rect">
            <a:avLst/>
          </a:prstGeom>
          <a:noFill/>
        </p:spPr>
        <p:txBody>
          <a:bodyPr wrap="square" rtlCol="0">
            <a:spAutoFit/>
          </a:bodyPr>
          <a:lstStyle/>
          <a:p>
            <a:r>
              <a:rPr lang="es-CO" sz="1000" dirty="0">
                <a:solidFill>
                  <a:srgbClr val="FF0000"/>
                </a:solidFill>
                <a:latin typeface="Bell MT" panose="02020503060305020303" pitchFamily="18" charset="0"/>
              </a:rPr>
              <a:t>Carpetas designadas para cada modelo.</a:t>
            </a:r>
          </a:p>
        </p:txBody>
      </p:sp>
      <p:sp>
        <p:nvSpPr>
          <p:cNvPr id="2" name="Rectángulo 1">
            <a:extLst>
              <a:ext uri="{FF2B5EF4-FFF2-40B4-BE49-F238E27FC236}">
                <a16:creationId xmlns:a16="http://schemas.microsoft.com/office/drawing/2014/main" id="{F61A3DCD-D3D5-4ADC-BF49-7E4FBE8FEB89}"/>
              </a:ext>
            </a:extLst>
          </p:cNvPr>
          <p:cNvSpPr/>
          <p:nvPr/>
        </p:nvSpPr>
        <p:spPr>
          <a:xfrm>
            <a:off x="6397240" y="4027774"/>
            <a:ext cx="1394230" cy="120383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pic>
        <p:nvPicPr>
          <p:cNvPr id="26" name="Imagen 25">
            <a:extLst>
              <a:ext uri="{FF2B5EF4-FFF2-40B4-BE49-F238E27FC236}">
                <a16:creationId xmlns:a16="http://schemas.microsoft.com/office/drawing/2014/main" id="{12219C92-008C-4C08-94B1-2A51EFF3003A}"/>
              </a:ext>
            </a:extLst>
          </p:cNvPr>
          <p:cNvPicPr>
            <a:picLocks noChangeAspect="1"/>
          </p:cNvPicPr>
          <p:nvPr/>
        </p:nvPicPr>
        <p:blipFill>
          <a:blip r:embed="rId6"/>
          <a:stretch>
            <a:fillRect/>
          </a:stretch>
        </p:blipFill>
        <p:spPr>
          <a:xfrm>
            <a:off x="6546272" y="4853215"/>
            <a:ext cx="1187269" cy="334280"/>
          </a:xfrm>
          <a:prstGeom prst="rect">
            <a:avLst/>
          </a:prstGeom>
        </p:spPr>
      </p:pic>
    </p:spTree>
    <p:extLst>
      <p:ext uri="{BB962C8B-B14F-4D97-AF65-F5344CB8AC3E}">
        <p14:creationId xmlns:p14="http://schemas.microsoft.com/office/powerpoint/2010/main" val="405618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70809472-2845-4165-A639-05F3A25FD859}"/>
              </a:ext>
            </a:extLst>
          </p:cNvPr>
          <p:cNvSpPr txBox="1"/>
          <p:nvPr/>
        </p:nvSpPr>
        <p:spPr>
          <a:xfrm>
            <a:off x="838200" y="1462097"/>
            <a:ext cx="10515599" cy="584775"/>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Si no distribuye el conjunto de datos manualmente para cada modelo, la siguiente celda le permitirá la división aleatoria sin preocuparse por las estructuras de archivos .png y .</a:t>
            </a:r>
            <a:r>
              <a:rPr lang="es-MX" sz="1600" dirty="0" err="1">
                <a:latin typeface="Times New Roman" panose="02020603050405020304" pitchFamily="18" charset="0"/>
                <a:cs typeface="Times New Roman" panose="02020603050405020304" pitchFamily="18" charset="0"/>
              </a:rPr>
              <a:t>json</a:t>
            </a:r>
            <a:r>
              <a:rPr lang="es-MX" sz="1600" dirty="0">
                <a:latin typeface="Times New Roman" panose="02020603050405020304" pitchFamily="18" charset="0"/>
                <a:cs typeface="Times New Roman" panose="02020603050405020304" pitchFamily="18" charset="0"/>
              </a:rPr>
              <a:t>. </a:t>
            </a:r>
            <a:endParaRPr lang="es-CO" sz="1600" dirty="0">
              <a:latin typeface="Times New Roman" panose="02020603050405020304" pitchFamily="18" charset="0"/>
              <a:cs typeface="Times New Roman" panose="02020603050405020304" pitchFamily="18" charset="0"/>
            </a:endParaRPr>
          </a:p>
        </p:txBody>
      </p:sp>
      <p:pic>
        <p:nvPicPr>
          <p:cNvPr id="5" name="Imagen 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F5C039A-3216-4CF8-B5EA-15847B72C86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7" name="Imagen 6">
            <a:extLst>
              <a:ext uri="{FF2B5EF4-FFF2-40B4-BE49-F238E27FC236}">
                <a16:creationId xmlns:a16="http://schemas.microsoft.com/office/drawing/2014/main" id="{9F62842F-1F5E-4475-A624-3991AFB07368}"/>
              </a:ext>
            </a:extLst>
          </p:cNvPr>
          <p:cNvPicPr/>
          <p:nvPr/>
        </p:nvPicPr>
        <p:blipFill>
          <a:blip r:embed="rId3"/>
          <a:stretch>
            <a:fillRect/>
          </a:stretch>
        </p:blipFill>
        <p:spPr>
          <a:xfrm>
            <a:off x="959433" y="4992083"/>
            <a:ext cx="4029425" cy="857388"/>
          </a:xfrm>
          <a:prstGeom prst="rect">
            <a:avLst/>
          </a:prstGeom>
        </p:spPr>
      </p:pic>
      <p:sp>
        <p:nvSpPr>
          <p:cNvPr id="9" name="CuadroTexto 8">
            <a:extLst>
              <a:ext uri="{FF2B5EF4-FFF2-40B4-BE49-F238E27FC236}">
                <a16:creationId xmlns:a16="http://schemas.microsoft.com/office/drawing/2014/main" id="{CB75476E-A899-4476-80AD-AF2B155A0D3B}"/>
              </a:ext>
            </a:extLst>
          </p:cNvPr>
          <p:cNvSpPr txBox="1"/>
          <p:nvPr/>
        </p:nvSpPr>
        <p:spPr>
          <a:xfrm>
            <a:off x="5183887" y="5225699"/>
            <a:ext cx="4914418"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Ejecute la celda y acceda a la plataforma LABELME.</a:t>
            </a:r>
          </a:p>
          <a:p>
            <a:endParaRPr lang="es-CO" sz="1600" dirty="0">
              <a:latin typeface="Times New Roman" panose="02020603050405020304" pitchFamily="18" charset="0"/>
              <a:cs typeface="Times New Roman" panose="02020603050405020304" pitchFamily="18" charset="0"/>
            </a:endParaRPr>
          </a:p>
        </p:txBody>
      </p:sp>
      <p:cxnSp>
        <p:nvCxnSpPr>
          <p:cNvPr id="13" name="Google Shape;123;p17">
            <a:extLst>
              <a:ext uri="{FF2B5EF4-FFF2-40B4-BE49-F238E27FC236}">
                <a16:creationId xmlns:a16="http://schemas.microsoft.com/office/drawing/2014/main" id="{CA37E9E5-1B94-41DC-8F2D-73D25E0ADE26}"/>
              </a:ext>
            </a:extLst>
          </p:cNvPr>
          <p:cNvCxnSpPr>
            <a:cxnSpLocks/>
            <a:stCxn id="7" idx="1"/>
          </p:cNvCxnSpPr>
          <p:nvPr/>
        </p:nvCxnSpPr>
        <p:spPr>
          <a:xfrm rot="10800000" flipH="1">
            <a:off x="959433" y="3008101"/>
            <a:ext cx="2555048" cy="2412677"/>
          </a:xfrm>
          <a:prstGeom prst="bentConnector3">
            <a:avLst>
              <a:gd name="adj1" fmla="val -8947"/>
            </a:avLst>
          </a:prstGeom>
          <a:noFill/>
          <a:ln w="9525" cap="flat" cmpd="sng">
            <a:solidFill>
              <a:schemeClr val="dk1"/>
            </a:solidFill>
            <a:prstDash val="solid"/>
            <a:round/>
            <a:headEnd type="none" w="med" len="med"/>
            <a:tailEnd type="diamond" w="med" len="med"/>
          </a:ln>
        </p:spPr>
      </p:cxnSp>
      <p:sp>
        <p:nvSpPr>
          <p:cNvPr id="15" name="Título 1">
            <a:extLst>
              <a:ext uri="{FF2B5EF4-FFF2-40B4-BE49-F238E27FC236}">
                <a16:creationId xmlns:a16="http://schemas.microsoft.com/office/drawing/2014/main" id="{C5006047-52B0-4732-96B4-910EC2A9BF55}"/>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r>
              <a:rPr lang="es-CO" sz="1600" dirty="0">
                <a:latin typeface="Bahnschrift Light" panose="020B0502040204020203" pitchFamily="34" charset="0"/>
              </a:rPr>
              <a:t> </a:t>
            </a:r>
          </a:p>
        </p:txBody>
      </p:sp>
      <p:sp>
        <p:nvSpPr>
          <p:cNvPr id="10" name="CuadroTexto 9">
            <a:extLst>
              <a:ext uri="{FF2B5EF4-FFF2-40B4-BE49-F238E27FC236}">
                <a16:creationId xmlns:a16="http://schemas.microsoft.com/office/drawing/2014/main" id="{0EB57CCF-8EF7-4AAA-A572-37D353290AE9}"/>
              </a:ext>
            </a:extLst>
          </p:cNvPr>
          <p:cNvSpPr txBox="1"/>
          <p:nvPr/>
        </p:nvSpPr>
        <p:spPr>
          <a:xfrm>
            <a:off x="7863246" y="2911778"/>
            <a:ext cx="3490553" cy="954107"/>
          </a:xfrm>
          <a:prstGeom prst="rect">
            <a:avLst/>
          </a:prstGeom>
          <a:noFill/>
        </p:spPr>
        <p:txBody>
          <a:bodyPr wrap="square" rtlCol="0">
            <a:spAutoFit/>
          </a:bodyPr>
          <a:lstStyle/>
          <a:p>
            <a:r>
              <a:rPr lang="es-MX" sz="1400" dirty="0">
                <a:latin typeface="Times New Roman" panose="02020603050405020304" pitchFamily="18" charset="0"/>
                <a:cs typeface="Times New Roman" panose="02020603050405020304" pitchFamily="18" charset="0"/>
              </a:rPr>
              <a:t>En caso de que no haya separado los datos y haya utilizado </a:t>
            </a:r>
            <a:r>
              <a:rPr lang="es-MX" sz="1400" dirty="0" err="1">
                <a:latin typeface="Times New Roman" panose="02020603050405020304" pitchFamily="18" charset="0"/>
                <a:cs typeface="Times New Roman" panose="02020603050405020304" pitchFamily="18" charset="0"/>
              </a:rPr>
              <a:t>LabelMe</a:t>
            </a:r>
            <a:r>
              <a:rPr lang="es-MX" sz="1400" dirty="0">
                <a:latin typeface="Times New Roman" panose="02020603050405020304" pitchFamily="18" charset="0"/>
                <a:cs typeface="Times New Roman" panose="02020603050405020304" pitchFamily="18" charset="0"/>
              </a:rPr>
              <a:t> para el etiquetado, puede utilizar esta función para separar los datos.</a:t>
            </a:r>
            <a:endParaRPr lang="es-CO" sz="14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8D0E3C22-5C5C-42A1-975B-CDB566C58299}"/>
              </a:ext>
            </a:extLst>
          </p:cNvPr>
          <p:cNvPicPr>
            <a:picLocks noChangeAspect="1"/>
          </p:cNvPicPr>
          <p:nvPr/>
        </p:nvPicPr>
        <p:blipFill>
          <a:blip r:embed="rId4"/>
          <a:stretch>
            <a:fillRect/>
          </a:stretch>
        </p:blipFill>
        <p:spPr>
          <a:xfrm>
            <a:off x="3736631" y="2256144"/>
            <a:ext cx="3904465" cy="2049933"/>
          </a:xfrm>
          <a:prstGeom prst="rect">
            <a:avLst/>
          </a:prstGeom>
        </p:spPr>
      </p:pic>
      <p:pic>
        <p:nvPicPr>
          <p:cNvPr id="1028" name="Picture 4" descr="Seite für Öffentlichkeit gesperrt">
            <a:extLst>
              <a:ext uri="{FF2B5EF4-FFF2-40B4-BE49-F238E27FC236}">
                <a16:creationId xmlns:a16="http://schemas.microsoft.com/office/drawing/2014/main" id="{A0C3FD37-39A4-4557-A41D-24461D5A0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887" y="5741732"/>
            <a:ext cx="396642" cy="396642"/>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88E8197C-3652-4E56-8064-CE95AC21CD0D}"/>
              </a:ext>
            </a:extLst>
          </p:cNvPr>
          <p:cNvSpPr txBox="1"/>
          <p:nvPr/>
        </p:nvSpPr>
        <p:spPr>
          <a:xfrm>
            <a:off x="5580529" y="5779978"/>
            <a:ext cx="4914418" cy="523220"/>
          </a:xfrm>
          <a:prstGeom prst="rect">
            <a:avLst/>
          </a:prstGeom>
          <a:noFill/>
        </p:spPr>
        <p:txBody>
          <a:bodyPr wrap="square" rtlCol="0">
            <a:spAutoFit/>
          </a:bodyPr>
          <a:lstStyle/>
          <a:p>
            <a:r>
              <a:rPr lang="es-MX" sz="1400" dirty="0">
                <a:latin typeface="Times New Roman" panose="02020603050405020304" pitchFamily="18" charset="0"/>
                <a:cs typeface="Times New Roman" panose="02020603050405020304" pitchFamily="18" charset="0"/>
              </a:rPr>
              <a:t>En caso de que experimente un error, es probable que no haya seguido los pasos descritos en la diapositiva No.7</a:t>
            </a:r>
            <a:endParaRPr lang="es-CO" sz="1400" dirty="0">
              <a:latin typeface="Times New Roman" panose="02020603050405020304" pitchFamily="18" charset="0"/>
              <a:cs typeface="Times New Roman" panose="02020603050405020304" pitchFamily="18" charset="0"/>
            </a:endParaRPr>
          </a:p>
        </p:txBody>
      </p:sp>
      <p:sp>
        <p:nvSpPr>
          <p:cNvPr id="14" name="Título 1">
            <a:extLst>
              <a:ext uri="{FF2B5EF4-FFF2-40B4-BE49-F238E27FC236}">
                <a16:creationId xmlns:a16="http://schemas.microsoft.com/office/drawing/2014/main" id="{70366B24-316A-4196-A168-7EDF72854DB8}"/>
              </a:ext>
            </a:extLst>
          </p:cNvPr>
          <p:cNvSpPr txBox="1">
            <a:spLocks/>
          </p:cNvSpPr>
          <p:nvPr/>
        </p:nvSpPr>
        <p:spPr>
          <a:xfrm>
            <a:off x="716967" y="40586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spTree>
    <p:extLst>
      <p:ext uri="{BB962C8B-B14F-4D97-AF65-F5344CB8AC3E}">
        <p14:creationId xmlns:p14="http://schemas.microsoft.com/office/powerpoint/2010/main" val="141086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648559" y="1382607"/>
            <a:ext cx="10747285"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Antes de utilizar los modos de YOLOv8 (entrenamiento, validación, exportación y predicción), es necesario ajustar los datos con los que se entrenará el modelo. </a:t>
            </a:r>
          </a:p>
        </p:txBody>
      </p:sp>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C153558B-A0A3-418A-BA96-993ECF8A03F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2" name="Google Shape;450;p30">
            <a:extLst>
              <a:ext uri="{FF2B5EF4-FFF2-40B4-BE49-F238E27FC236}">
                <a16:creationId xmlns:a16="http://schemas.microsoft.com/office/drawing/2014/main" id="{C1917D51-837D-4334-84C5-055B112B0E13}"/>
              </a:ext>
            </a:extLst>
          </p:cNvPr>
          <p:cNvSpPr txBox="1"/>
          <p:nvPr/>
        </p:nvSpPr>
        <p:spPr>
          <a:xfrm flipH="1">
            <a:off x="5808788" y="2424335"/>
            <a:ext cx="807300" cy="80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1">
              <a:solidFill>
                <a:schemeClr val="lt1"/>
              </a:solidFill>
              <a:latin typeface="Akatab"/>
              <a:ea typeface="Akatab"/>
              <a:cs typeface="Akatab"/>
              <a:sym typeface="Akatab"/>
            </a:endParaRPr>
          </a:p>
        </p:txBody>
      </p:sp>
      <p:sp>
        <p:nvSpPr>
          <p:cNvPr id="13" name="Google Shape;451;p30">
            <a:extLst>
              <a:ext uri="{FF2B5EF4-FFF2-40B4-BE49-F238E27FC236}">
                <a16:creationId xmlns:a16="http://schemas.microsoft.com/office/drawing/2014/main" id="{ED90B9EA-518E-4E6C-B7E8-863287B42A13}"/>
              </a:ext>
            </a:extLst>
          </p:cNvPr>
          <p:cNvSpPr txBox="1"/>
          <p:nvPr/>
        </p:nvSpPr>
        <p:spPr>
          <a:xfrm flipH="1">
            <a:off x="7695196" y="3193167"/>
            <a:ext cx="807300" cy="7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lt1"/>
              </a:solidFill>
              <a:latin typeface="Akatab"/>
              <a:ea typeface="Akatab"/>
              <a:cs typeface="Akatab"/>
              <a:sym typeface="Akatab"/>
            </a:endParaRPr>
          </a:p>
        </p:txBody>
      </p:sp>
      <p:cxnSp>
        <p:nvCxnSpPr>
          <p:cNvPr id="15" name="Google Shape;453;p30">
            <a:extLst>
              <a:ext uri="{FF2B5EF4-FFF2-40B4-BE49-F238E27FC236}">
                <a16:creationId xmlns:a16="http://schemas.microsoft.com/office/drawing/2014/main" id="{F934EE79-1BB4-458F-A125-9D83A0D3B698}"/>
              </a:ext>
            </a:extLst>
          </p:cNvPr>
          <p:cNvCxnSpPr>
            <a:cxnSpLocks/>
            <a:stCxn id="5" idx="0"/>
          </p:cNvCxnSpPr>
          <p:nvPr/>
        </p:nvCxnSpPr>
        <p:spPr>
          <a:xfrm rot="16200000" flipV="1">
            <a:off x="6562268" y="2457255"/>
            <a:ext cx="764808" cy="1232916"/>
          </a:xfrm>
          <a:prstGeom prst="bentConnector2">
            <a:avLst/>
          </a:prstGeom>
          <a:noFill/>
          <a:ln w="9525" cap="flat" cmpd="sng">
            <a:solidFill>
              <a:schemeClr val="dk1"/>
            </a:solidFill>
            <a:prstDash val="solid"/>
            <a:round/>
            <a:headEnd type="none" w="med" len="med"/>
            <a:tailEnd type="diamond" w="med" len="med"/>
          </a:ln>
        </p:spPr>
      </p:cxnSp>
      <p:cxnSp>
        <p:nvCxnSpPr>
          <p:cNvPr id="16" name="Google Shape;454;p30">
            <a:extLst>
              <a:ext uri="{FF2B5EF4-FFF2-40B4-BE49-F238E27FC236}">
                <a16:creationId xmlns:a16="http://schemas.microsoft.com/office/drawing/2014/main" id="{53C42996-22BF-4EF8-BAF5-735DE19E07B7}"/>
              </a:ext>
            </a:extLst>
          </p:cNvPr>
          <p:cNvCxnSpPr>
            <a:cxnSpLocks/>
            <a:stCxn id="5" idx="2"/>
          </p:cNvCxnSpPr>
          <p:nvPr/>
        </p:nvCxnSpPr>
        <p:spPr>
          <a:xfrm rot="5400000">
            <a:off x="6560889" y="4204259"/>
            <a:ext cx="917386" cy="1083096"/>
          </a:xfrm>
          <a:prstGeom prst="bentConnector2">
            <a:avLst/>
          </a:prstGeom>
          <a:noFill/>
          <a:ln w="9525" cap="flat" cmpd="sng">
            <a:solidFill>
              <a:schemeClr val="dk1"/>
            </a:solidFill>
            <a:prstDash val="solid"/>
            <a:round/>
            <a:headEnd type="none" w="med" len="med"/>
            <a:tailEnd type="diamond" w="med" len="med"/>
          </a:ln>
        </p:spPr>
      </p:cxnSp>
      <p:grpSp>
        <p:nvGrpSpPr>
          <p:cNvPr id="17" name="Google Shape;455;p30">
            <a:extLst>
              <a:ext uri="{FF2B5EF4-FFF2-40B4-BE49-F238E27FC236}">
                <a16:creationId xmlns:a16="http://schemas.microsoft.com/office/drawing/2014/main" id="{1D4C354F-26FA-4C11-B913-1DD070BB6122}"/>
              </a:ext>
            </a:extLst>
          </p:cNvPr>
          <p:cNvGrpSpPr/>
          <p:nvPr/>
        </p:nvGrpSpPr>
        <p:grpSpPr>
          <a:xfrm>
            <a:off x="3543300" y="2152552"/>
            <a:ext cx="2748178" cy="1299988"/>
            <a:chOff x="844150" y="1602400"/>
            <a:chExt cx="2192400" cy="977375"/>
          </a:xfrm>
        </p:grpSpPr>
        <p:sp>
          <p:nvSpPr>
            <p:cNvPr id="18" name="Google Shape;456;p30">
              <a:extLst>
                <a:ext uri="{FF2B5EF4-FFF2-40B4-BE49-F238E27FC236}">
                  <a16:creationId xmlns:a16="http://schemas.microsoft.com/office/drawing/2014/main" id="{FA92A79D-2760-47BF-B978-3630B70929C4}"/>
                </a:ext>
              </a:extLst>
            </p:cNvPr>
            <p:cNvSpPr txBox="1"/>
            <p:nvPr/>
          </p:nvSpPr>
          <p:spPr>
            <a:xfrm>
              <a:off x="844150" y="1602400"/>
              <a:ext cx="2192400" cy="521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O" sz="2000" dirty="0">
                  <a:solidFill>
                    <a:schemeClr val="dk1"/>
                  </a:solidFill>
                  <a:latin typeface="Bell MT" panose="02020503060305020303" pitchFamily="18" charset="0"/>
                  <a:ea typeface="Noto Serif Ethiopic"/>
                  <a:cs typeface="Noto Serif Ethiopic"/>
                  <a:sym typeface="Noto Serif Ethiopic"/>
                </a:rPr>
                <a:t>Etiquetado</a:t>
              </a:r>
              <a:endParaRPr sz="2000" dirty="0">
                <a:solidFill>
                  <a:schemeClr val="dk1"/>
                </a:solidFill>
                <a:latin typeface="Bell MT" panose="02020503060305020303" pitchFamily="18" charset="0"/>
                <a:ea typeface="Noto Serif Ethiopic"/>
                <a:cs typeface="Noto Serif Ethiopic"/>
                <a:sym typeface="Noto Serif Ethiopic"/>
              </a:endParaRPr>
            </a:p>
          </p:txBody>
        </p:sp>
        <p:sp>
          <p:nvSpPr>
            <p:cNvPr id="19" name="Google Shape;457;p30">
              <a:extLst>
                <a:ext uri="{FF2B5EF4-FFF2-40B4-BE49-F238E27FC236}">
                  <a16:creationId xmlns:a16="http://schemas.microsoft.com/office/drawing/2014/main" id="{8336CF72-CD85-46D2-98CC-CC0B73FAB286}"/>
                </a:ext>
              </a:extLst>
            </p:cNvPr>
            <p:cNvSpPr txBox="1"/>
            <p:nvPr/>
          </p:nvSpPr>
          <p:spPr>
            <a:xfrm>
              <a:off x="844150" y="2058675"/>
              <a:ext cx="2192400" cy="521100"/>
            </a:xfrm>
            <a:prstGeom prst="rect">
              <a:avLst/>
            </a:prstGeom>
            <a:noFill/>
            <a:ln>
              <a:noFill/>
            </a:ln>
          </p:spPr>
          <p:txBody>
            <a:bodyPr spcFirstLastPara="1" wrap="square" lIns="91425" tIns="91425" rIns="91425" bIns="91425" anchor="t" anchorCtr="0">
              <a:noAutofit/>
            </a:bodyPr>
            <a:lstStyle/>
            <a:p>
              <a:pPr algn="r"/>
              <a:r>
                <a:rPr lang="es-CO" sz="1200" dirty="0">
                  <a:latin typeface="Times New Roman" panose="02020603050405020304" pitchFamily="18" charset="0"/>
                  <a:cs typeface="Times New Roman" panose="02020603050405020304" pitchFamily="18" charset="0"/>
                </a:rPr>
                <a:t>Instale la herramienta LABELME para organizar los datos de entrenamiento</a:t>
              </a:r>
              <a:r>
                <a:rPr lang="es-CO" sz="1200" dirty="0"/>
                <a:t>.</a:t>
              </a:r>
            </a:p>
            <a:p>
              <a:pPr marL="0" lvl="0" indent="0" algn="r" rtl="0">
                <a:spcBef>
                  <a:spcPts val="0"/>
                </a:spcBef>
                <a:spcAft>
                  <a:spcPts val="0"/>
                </a:spcAft>
                <a:buNone/>
              </a:pPr>
              <a:endParaRPr sz="1200" dirty="0">
                <a:solidFill>
                  <a:schemeClr val="dk1"/>
                </a:solidFill>
                <a:latin typeface="Akatab"/>
                <a:ea typeface="Akatab"/>
                <a:cs typeface="Akatab"/>
                <a:sym typeface="Akatab"/>
              </a:endParaRPr>
            </a:p>
          </p:txBody>
        </p:sp>
      </p:grpSp>
      <p:grpSp>
        <p:nvGrpSpPr>
          <p:cNvPr id="20" name="Google Shape;458;p30">
            <a:extLst>
              <a:ext uri="{FF2B5EF4-FFF2-40B4-BE49-F238E27FC236}">
                <a16:creationId xmlns:a16="http://schemas.microsoft.com/office/drawing/2014/main" id="{73A1DF66-F954-4168-9C19-B3DE273A4369}"/>
              </a:ext>
            </a:extLst>
          </p:cNvPr>
          <p:cNvGrpSpPr/>
          <p:nvPr/>
        </p:nvGrpSpPr>
        <p:grpSpPr>
          <a:xfrm>
            <a:off x="3298739" y="4042992"/>
            <a:ext cx="3094149" cy="1927423"/>
            <a:chOff x="844168" y="3372051"/>
            <a:chExt cx="2192400" cy="977374"/>
          </a:xfrm>
        </p:grpSpPr>
        <p:sp>
          <p:nvSpPr>
            <p:cNvPr id="21" name="Google Shape;459;p30">
              <a:extLst>
                <a:ext uri="{FF2B5EF4-FFF2-40B4-BE49-F238E27FC236}">
                  <a16:creationId xmlns:a16="http://schemas.microsoft.com/office/drawing/2014/main" id="{35E10AC4-5863-4EAE-833F-74E4B063AD84}"/>
                </a:ext>
              </a:extLst>
            </p:cNvPr>
            <p:cNvSpPr txBox="1"/>
            <p:nvPr/>
          </p:nvSpPr>
          <p:spPr>
            <a:xfrm>
              <a:off x="844168" y="3372051"/>
              <a:ext cx="2192400" cy="521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O" sz="2000" dirty="0">
                  <a:solidFill>
                    <a:schemeClr val="dk1"/>
                  </a:solidFill>
                  <a:latin typeface="Bell MT" panose="02020503060305020303" pitchFamily="18" charset="0"/>
                  <a:sym typeface="Noto Serif Ethiopic"/>
                </a:rPr>
                <a:t>Cambio formato</a:t>
              </a:r>
              <a:endParaRPr sz="2000" dirty="0">
                <a:solidFill>
                  <a:schemeClr val="dk1"/>
                </a:solidFill>
                <a:latin typeface="Bell MT" panose="02020503060305020303" pitchFamily="18" charset="0"/>
                <a:sym typeface="Noto Serif Ethiopic"/>
              </a:endParaRPr>
            </a:p>
          </p:txBody>
        </p:sp>
        <p:sp>
          <p:nvSpPr>
            <p:cNvPr id="22" name="Google Shape;460;p30">
              <a:extLst>
                <a:ext uri="{FF2B5EF4-FFF2-40B4-BE49-F238E27FC236}">
                  <a16:creationId xmlns:a16="http://schemas.microsoft.com/office/drawing/2014/main" id="{C8978285-E1F5-4749-A614-7C1B5DA2D0FE}"/>
                </a:ext>
              </a:extLst>
            </p:cNvPr>
            <p:cNvSpPr txBox="1"/>
            <p:nvPr/>
          </p:nvSpPr>
          <p:spPr>
            <a:xfrm>
              <a:off x="844168" y="3828325"/>
              <a:ext cx="2192400" cy="52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Instalacion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de la herramienta LABELME2YOLO para convertir formato .</a:t>
              </a: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json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generado por LABELME a formato YOLO.</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46" name="Imagen 45">
            <a:extLst>
              <a:ext uri="{FF2B5EF4-FFF2-40B4-BE49-F238E27FC236}">
                <a16:creationId xmlns:a16="http://schemas.microsoft.com/office/drawing/2014/main" id="{259A2264-BC78-459C-A566-55D16B0E1041}"/>
              </a:ext>
            </a:extLst>
          </p:cNvPr>
          <p:cNvPicPr/>
          <p:nvPr/>
        </p:nvPicPr>
        <p:blipFill>
          <a:blip r:embed="rId3"/>
          <a:stretch>
            <a:fillRect/>
          </a:stretch>
        </p:blipFill>
        <p:spPr>
          <a:xfrm>
            <a:off x="8632958" y="2885004"/>
            <a:ext cx="3183402" cy="2311188"/>
          </a:xfrm>
          <a:prstGeom prst="rect">
            <a:avLst/>
          </a:prstGeom>
        </p:spPr>
      </p:pic>
      <p:pic>
        <p:nvPicPr>
          <p:cNvPr id="47" name="Imagen 46">
            <a:extLst>
              <a:ext uri="{FF2B5EF4-FFF2-40B4-BE49-F238E27FC236}">
                <a16:creationId xmlns:a16="http://schemas.microsoft.com/office/drawing/2014/main" id="{43B52AB0-B047-464E-B159-5E2ADB10A711}"/>
              </a:ext>
            </a:extLst>
          </p:cNvPr>
          <p:cNvPicPr/>
          <p:nvPr/>
        </p:nvPicPr>
        <p:blipFill>
          <a:blip r:embed="rId4"/>
          <a:stretch>
            <a:fillRect/>
          </a:stretch>
        </p:blipFill>
        <p:spPr>
          <a:xfrm>
            <a:off x="342901" y="2645292"/>
            <a:ext cx="2870200" cy="497905"/>
          </a:xfrm>
          <a:prstGeom prst="rect">
            <a:avLst/>
          </a:prstGeom>
        </p:spPr>
      </p:pic>
      <p:pic>
        <p:nvPicPr>
          <p:cNvPr id="48" name="Imagen 47">
            <a:extLst>
              <a:ext uri="{FF2B5EF4-FFF2-40B4-BE49-F238E27FC236}">
                <a16:creationId xmlns:a16="http://schemas.microsoft.com/office/drawing/2014/main" id="{C74CC4C0-CC25-4F5D-99D2-084B37F8ECF0}"/>
              </a:ext>
            </a:extLst>
          </p:cNvPr>
          <p:cNvPicPr>
            <a:picLocks noChangeAspect="1"/>
          </p:cNvPicPr>
          <p:nvPr/>
        </p:nvPicPr>
        <p:blipFill>
          <a:blip r:embed="rId5"/>
          <a:stretch>
            <a:fillRect/>
          </a:stretch>
        </p:blipFill>
        <p:spPr>
          <a:xfrm>
            <a:off x="342900" y="5014152"/>
            <a:ext cx="2870200" cy="562157"/>
          </a:xfrm>
          <a:prstGeom prst="rect">
            <a:avLst/>
          </a:prstGeom>
        </p:spPr>
      </p:pic>
      <p:sp>
        <p:nvSpPr>
          <p:cNvPr id="5" name="Rectángulo 4">
            <a:extLst>
              <a:ext uri="{FF2B5EF4-FFF2-40B4-BE49-F238E27FC236}">
                <a16:creationId xmlns:a16="http://schemas.microsoft.com/office/drawing/2014/main" id="{6EF2548A-109E-4D41-A120-7F7646D43330}"/>
              </a:ext>
            </a:extLst>
          </p:cNvPr>
          <p:cNvSpPr/>
          <p:nvPr/>
        </p:nvSpPr>
        <p:spPr>
          <a:xfrm>
            <a:off x="6549145" y="3456117"/>
            <a:ext cx="2023969" cy="830997"/>
          </a:xfrm>
          <a:prstGeom prst="rect">
            <a:avLst/>
          </a:prstGeom>
        </p:spPr>
        <p:txBody>
          <a:bodyPr wrap="square">
            <a:spAutoFit/>
          </a:bodyPr>
          <a:lstStyle/>
          <a:p>
            <a:pPr algn="ctr"/>
            <a:r>
              <a:rPr lang="es-MX" sz="1200" dirty="0">
                <a:latin typeface="Bahnschrift Light" panose="020B0502040204020203" pitchFamily="34" charset="0"/>
              </a:rPr>
              <a:t>Función encargada de supervisar las instalaciones de los paquetes en el sistema.</a:t>
            </a:r>
            <a:endParaRPr lang="es-CO" sz="1200" dirty="0">
              <a:latin typeface="Bahnschrift Light" panose="020B0502040204020203" pitchFamily="34" charset="0"/>
            </a:endParaRPr>
          </a:p>
        </p:txBody>
      </p:sp>
      <p:pic>
        <p:nvPicPr>
          <p:cNvPr id="3080" name="Picture 8" descr="LabelMe JSON Annotation Format">
            <a:extLst>
              <a:ext uri="{FF2B5EF4-FFF2-40B4-BE49-F238E27FC236}">
                <a16:creationId xmlns:a16="http://schemas.microsoft.com/office/drawing/2014/main" id="{12233D63-A19D-4CFA-8114-F85DA7C6B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256" y="3412659"/>
            <a:ext cx="1879346" cy="939673"/>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61482D8F-5E2E-4BAA-AC46-72248DA37561}"/>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spTree>
    <p:extLst>
      <p:ext uri="{BB962C8B-B14F-4D97-AF65-F5344CB8AC3E}">
        <p14:creationId xmlns:p14="http://schemas.microsoft.com/office/powerpoint/2010/main" val="1713451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2C1F5C1-C004-4A64-A015-8994AE535195}"/>
              </a:ext>
            </a:extLst>
          </p:cNvPr>
          <p:cNvPicPr/>
          <p:nvPr/>
        </p:nvPicPr>
        <p:blipFill>
          <a:blip r:embed="rId2"/>
          <a:stretch>
            <a:fillRect/>
          </a:stretch>
        </p:blipFill>
        <p:spPr>
          <a:xfrm>
            <a:off x="838200" y="1684273"/>
            <a:ext cx="8816788" cy="918210"/>
          </a:xfrm>
          <a:prstGeom prst="rect">
            <a:avLst/>
          </a:prstGeom>
        </p:spPr>
      </p:pic>
      <p:sp>
        <p:nvSpPr>
          <p:cNvPr id="12" name="CuadroTexto 11">
            <a:extLst>
              <a:ext uri="{FF2B5EF4-FFF2-40B4-BE49-F238E27FC236}">
                <a16:creationId xmlns:a16="http://schemas.microsoft.com/office/drawing/2014/main" id="{88EFAF60-471E-4B7A-ADF6-10DFF8C0D0E3}"/>
              </a:ext>
            </a:extLst>
          </p:cNvPr>
          <p:cNvSpPr txBox="1"/>
          <p:nvPr/>
        </p:nvSpPr>
        <p:spPr>
          <a:xfrm>
            <a:off x="368008" y="3108474"/>
            <a:ext cx="1983934" cy="830997"/>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Inicie el proceso abriendo el archivo o la carpeta de destino que contiene los datos que desea etiquetar.</a:t>
            </a:r>
            <a:endParaRPr lang="es-CO" sz="1200"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D45140F7-D5CA-40D2-A298-A6CDDF07C923}"/>
              </a:ext>
            </a:extLst>
          </p:cNvPr>
          <p:cNvSpPr txBox="1"/>
          <p:nvPr/>
        </p:nvSpPr>
        <p:spPr>
          <a:xfrm>
            <a:off x="2498109" y="3108474"/>
            <a:ext cx="2405341" cy="830997"/>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Defina o ajuste el polígono que rodea el objeto a detectar. Esta acción es crucial para la generación precisa de datos.</a:t>
            </a:r>
            <a:endParaRPr lang="es-CO" sz="1200" dirty="0">
              <a:latin typeface="Times New Roman" panose="02020603050405020304" pitchFamily="18" charset="0"/>
              <a:cs typeface="Times New Roman" panose="02020603050405020304" pitchFamily="18" charset="0"/>
            </a:endParaRPr>
          </a:p>
        </p:txBody>
      </p:sp>
      <p:pic>
        <p:nvPicPr>
          <p:cNvPr id="14" name="Imagen 13">
            <a:extLst>
              <a:ext uri="{FF2B5EF4-FFF2-40B4-BE49-F238E27FC236}">
                <a16:creationId xmlns:a16="http://schemas.microsoft.com/office/drawing/2014/main" id="{56EBC3E1-5FC1-48E9-B517-21F26FA656E4}"/>
              </a:ext>
            </a:extLst>
          </p:cNvPr>
          <p:cNvPicPr/>
          <p:nvPr/>
        </p:nvPicPr>
        <p:blipFill rotWithShape="1">
          <a:blip r:embed="rId3" cstate="print">
            <a:extLst>
              <a:ext uri="{28A0092B-C50C-407E-A947-70E740481C1C}">
                <a14:useLocalDpi xmlns:a14="http://schemas.microsoft.com/office/drawing/2010/main" val="0"/>
              </a:ext>
            </a:extLst>
          </a:blip>
          <a:srcRect l="26587"/>
          <a:stretch/>
        </p:blipFill>
        <p:spPr>
          <a:xfrm>
            <a:off x="368008" y="4361199"/>
            <a:ext cx="1750244" cy="2094865"/>
          </a:xfrm>
          <a:prstGeom prst="rect">
            <a:avLst/>
          </a:prstGeom>
        </p:spPr>
      </p:pic>
      <p:sp>
        <p:nvSpPr>
          <p:cNvPr id="15" name="CuadroTexto 14">
            <a:extLst>
              <a:ext uri="{FF2B5EF4-FFF2-40B4-BE49-F238E27FC236}">
                <a16:creationId xmlns:a16="http://schemas.microsoft.com/office/drawing/2014/main" id="{785C388D-54B3-4845-BAB2-AC31473C01F5}"/>
              </a:ext>
            </a:extLst>
          </p:cNvPr>
          <p:cNvSpPr txBox="1"/>
          <p:nvPr/>
        </p:nvSpPr>
        <p:spPr>
          <a:xfrm>
            <a:off x="2497008" y="4807042"/>
            <a:ext cx="1685077" cy="307777"/>
          </a:xfrm>
          <a:prstGeom prst="rect">
            <a:avLst/>
          </a:prstGeom>
          <a:noFill/>
        </p:spPr>
        <p:txBody>
          <a:bodyPr wrap="none" rtlCol="0">
            <a:spAutoFit/>
          </a:bodyPr>
          <a:lstStyle/>
          <a:p>
            <a:r>
              <a:rPr lang="es-CO" sz="1400" dirty="0">
                <a:latin typeface="Times New Roman" panose="02020603050405020304" pitchFamily="18" charset="0"/>
                <a:cs typeface="Times New Roman" panose="02020603050405020304" pitchFamily="18" charset="0"/>
              </a:rPr>
              <a:t>Nombrar el </a:t>
            </a:r>
            <a:r>
              <a:rPr lang="es-CO" sz="1400" dirty="0" err="1">
                <a:latin typeface="Times New Roman" panose="02020603050405020304" pitchFamily="18" charset="0"/>
                <a:cs typeface="Times New Roman" panose="02020603050405020304" pitchFamily="18" charset="0"/>
              </a:rPr>
              <a:t>polygon</a:t>
            </a:r>
            <a:r>
              <a:rPr lang="es-CO" sz="1400" dirty="0">
                <a:latin typeface="Times New Roman" panose="02020603050405020304" pitchFamily="18" charset="0"/>
                <a:cs typeface="Times New Roman" panose="02020603050405020304" pitchFamily="18" charset="0"/>
              </a:rPr>
              <a:t> </a:t>
            </a:r>
          </a:p>
        </p:txBody>
      </p:sp>
      <p:pic>
        <p:nvPicPr>
          <p:cNvPr id="16" name="Imagen 15">
            <a:extLst>
              <a:ext uri="{FF2B5EF4-FFF2-40B4-BE49-F238E27FC236}">
                <a16:creationId xmlns:a16="http://schemas.microsoft.com/office/drawing/2014/main" id="{37FDC258-B948-457B-99C9-B8B47EACCCAA}"/>
              </a:ext>
            </a:extLst>
          </p:cNvPr>
          <p:cNvPicPr/>
          <p:nvPr/>
        </p:nvPicPr>
        <p:blipFill>
          <a:blip r:embed="rId4">
            <a:extLst>
              <a:ext uri="{28A0092B-C50C-407E-A947-70E740481C1C}">
                <a14:useLocalDpi xmlns:a14="http://schemas.microsoft.com/office/drawing/2010/main" val="0"/>
              </a:ext>
            </a:extLst>
          </a:blip>
          <a:stretch>
            <a:fillRect/>
          </a:stretch>
        </p:blipFill>
        <p:spPr>
          <a:xfrm>
            <a:off x="7978039" y="2646443"/>
            <a:ext cx="1647825" cy="2094865"/>
          </a:xfrm>
          <a:prstGeom prst="rect">
            <a:avLst/>
          </a:prstGeom>
        </p:spPr>
      </p:pic>
      <p:sp>
        <p:nvSpPr>
          <p:cNvPr id="17" name="CuadroTexto 16">
            <a:extLst>
              <a:ext uri="{FF2B5EF4-FFF2-40B4-BE49-F238E27FC236}">
                <a16:creationId xmlns:a16="http://schemas.microsoft.com/office/drawing/2014/main" id="{BC62CCFC-A4F0-4890-886A-687720659976}"/>
              </a:ext>
            </a:extLst>
          </p:cNvPr>
          <p:cNvSpPr txBox="1"/>
          <p:nvPr/>
        </p:nvSpPr>
        <p:spPr>
          <a:xfrm>
            <a:off x="10085626" y="2263979"/>
            <a:ext cx="1901317" cy="1938992"/>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Explore una representación visual de las clases o polígonos creados, cada uno identificado por un color específico. Esta característica facilita la verificación y corrección de las etiquetas asociadas con cada objeto </a:t>
            </a:r>
          </a:p>
          <a:p>
            <a:r>
              <a:rPr lang="es-MX" sz="1200" dirty="0">
                <a:latin typeface="Times New Roman" panose="02020603050405020304" pitchFamily="18" charset="0"/>
                <a:cs typeface="Times New Roman" panose="02020603050405020304" pitchFamily="18" charset="0"/>
              </a:rPr>
              <a:t>detectado en la imagen.</a:t>
            </a:r>
            <a:endParaRPr lang="es-CO" sz="1200" dirty="0">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C489BC7E-3FA7-4C02-B11E-F9BD7D8F3068}"/>
              </a:ext>
            </a:extLst>
          </p:cNvPr>
          <p:cNvSpPr txBox="1"/>
          <p:nvPr/>
        </p:nvSpPr>
        <p:spPr>
          <a:xfrm>
            <a:off x="8623841" y="4886263"/>
            <a:ext cx="2549349" cy="1015663"/>
          </a:xfrm>
          <a:prstGeom prst="rect">
            <a:avLst/>
          </a:prstGeom>
          <a:noFill/>
        </p:spPr>
        <p:txBody>
          <a:bodyPr wrap="square" rtlCol="0">
            <a:spAutoFit/>
          </a:bodyPr>
          <a:lstStyle/>
          <a:p>
            <a:pPr algn="just"/>
            <a:r>
              <a:rPr lang="es-MX" sz="1200" dirty="0">
                <a:latin typeface="Times New Roman" panose="02020603050405020304" pitchFamily="18" charset="0"/>
                <a:cs typeface="Times New Roman" panose="02020603050405020304" pitchFamily="18" charset="0"/>
              </a:rPr>
              <a:t>Lista de archivos en la carpeta. Al delimitar y guardar, observará un indicador de </a:t>
            </a:r>
            <a:r>
              <a:rPr lang="es-MX" sz="1200" dirty="0" err="1">
                <a:latin typeface="Times New Roman" panose="02020603050405020304" pitchFamily="18" charset="0"/>
                <a:cs typeface="Times New Roman" panose="02020603050405020304" pitchFamily="18" charset="0"/>
              </a:rPr>
              <a:t>checkpoint</a:t>
            </a:r>
            <a:r>
              <a:rPr lang="es-MX" sz="1200" dirty="0">
                <a:latin typeface="Times New Roman" panose="02020603050405020304" pitchFamily="18" charset="0"/>
                <a:cs typeface="Times New Roman" panose="02020603050405020304" pitchFamily="18" charset="0"/>
              </a:rPr>
              <a:t> azul, indicando la confirmación exitosa de la acción.</a:t>
            </a:r>
            <a:endParaRPr lang="es-CO" sz="1200" dirty="0">
              <a:latin typeface="Times New Roman" panose="02020603050405020304" pitchFamily="18" charset="0"/>
              <a:cs typeface="Times New Roman" panose="02020603050405020304" pitchFamily="18" charset="0"/>
            </a:endParaRPr>
          </a:p>
        </p:txBody>
      </p:sp>
      <p:sp>
        <p:nvSpPr>
          <p:cNvPr id="31" name="CuadroTexto 30">
            <a:extLst>
              <a:ext uri="{FF2B5EF4-FFF2-40B4-BE49-F238E27FC236}">
                <a16:creationId xmlns:a16="http://schemas.microsoft.com/office/drawing/2014/main" id="{03F02551-7053-4251-B090-50F8E41E9A31}"/>
              </a:ext>
            </a:extLst>
          </p:cNvPr>
          <p:cNvSpPr txBox="1"/>
          <p:nvPr/>
        </p:nvSpPr>
        <p:spPr>
          <a:xfrm>
            <a:off x="2988014" y="5541484"/>
            <a:ext cx="3399547" cy="830997"/>
          </a:xfrm>
          <a:prstGeom prst="rect">
            <a:avLst/>
          </a:prstGeom>
          <a:noFill/>
        </p:spPr>
        <p:txBody>
          <a:bodyPr wrap="square" rtlCol="0">
            <a:spAutoFit/>
          </a:bodyPr>
          <a:lstStyle/>
          <a:p>
            <a:pPr algn="just"/>
            <a:r>
              <a:rPr lang="es-MX" sz="1200" dirty="0">
                <a:latin typeface="Times New Roman" panose="02020603050405020304" pitchFamily="18" charset="0"/>
                <a:cs typeface="Times New Roman" panose="02020603050405020304" pitchFamily="18" charset="0"/>
              </a:rPr>
              <a:t>Este proceso culminará en la obtención de archivos JSON correspondientes a las imágenes etiquetadas. Estos archivos son esenciales para el siguiente paso de transformación, de JSON a formato YOLO.</a:t>
            </a:r>
            <a:endParaRPr lang="es-CO" sz="1200" dirty="0">
              <a:latin typeface="Times New Roman" panose="02020603050405020304" pitchFamily="18" charset="0"/>
              <a:cs typeface="Times New Roman" panose="02020603050405020304" pitchFamily="18" charset="0"/>
            </a:endParaRPr>
          </a:p>
        </p:txBody>
      </p:sp>
      <p:pic>
        <p:nvPicPr>
          <p:cNvPr id="32" name="Imagen 31">
            <a:extLst>
              <a:ext uri="{FF2B5EF4-FFF2-40B4-BE49-F238E27FC236}">
                <a16:creationId xmlns:a16="http://schemas.microsoft.com/office/drawing/2014/main" id="{8C042264-9835-4202-89CD-A2DDD6AEB6EC}"/>
              </a:ext>
            </a:extLst>
          </p:cNvPr>
          <p:cNvPicPr>
            <a:picLocks noChangeAspect="1"/>
          </p:cNvPicPr>
          <p:nvPr/>
        </p:nvPicPr>
        <p:blipFill rotWithShape="1">
          <a:blip r:embed="rId5"/>
          <a:srcRect r="71672"/>
          <a:stretch/>
        </p:blipFill>
        <p:spPr>
          <a:xfrm>
            <a:off x="6774822" y="2707765"/>
            <a:ext cx="838694" cy="2283227"/>
          </a:xfrm>
          <a:prstGeom prst="rect">
            <a:avLst/>
          </a:prstGeom>
        </p:spPr>
      </p:pic>
      <p:pic>
        <p:nvPicPr>
          <p:cNvPr id="33" name="Imagen 32">
            <a:extLst>
              <a:ext uri="{FF2B5EF4-FFF2-40B4-BE49-F238E27FC236}">
                <a16:creationId xmlns:a16="http://schemas.microsoft.com/office/drawing/2014/main" id="{0D84D1BD-4518-4049-894C-82F81E6F13BB}"/>
              </a:ext>
            </a:extLst>
          </p:cNvPr>
          <p:cNvPicPr/>
          <p:nvPr/>
        </p:nvPicPr>
        <p:blipFill>
          <a:blip r:embed="rId6">
            <a:extLst>
              <a:ext uri="{28A0092B-C50C-407E-A947-70E740481C1C}">
                <a14:useLocalDpi xmlns:a14="http://schemas.microsoft.com/office/drawing/2010/main" val="0"/>
              </a:ext>
            </a:extLst>
          </a:blip>
          <a:stretch>
            <a:fillRect/>
          </a:stretch>
        </p:blipFill>
        <p:spPr>
          <a:xfrm>
            <a:off x="6733448" y="5366432"/>
            <a:ext cx="1047750" cy="1181100"/>
          </a:xfrm>
          <a:prstGeom prst="rect">
            <a:avLst/>
          </a:prstGeom>
        </p:spPr>
      </p:pic>
      <p:pic>
        <p:nvPicPr>
          <p:cNvPr id="20" name="Imagen 1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C57C524-8495-4515-8B0E-1B338AFD4D94}"/>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22" name="Google Shape;283;p23">
            <a:extLst>
              <a:ext uri="{FF2B5EF4-FFF2-40B4-BE49-F238E27FC236}">
                <a16:creationId xmlns:a16="http://schemas.microsoft.com/office/drawing/2014/main" id="{64BF93C4-9967-43C8-A074-C8C5A5A1D215}"/>
              </a:ext>
            </a:extLst>
          </p:cNvPr>
          <p:cNvCxnSpPr/>
          <p:nvPr/>
        </p:nvCxnSpPr>
        <p:spPr>
          <a:xfrm rot="10800000">
            <a:off x="1243131" y="2602483"/>
            <a:ext cx="0" cy="473700"/>
          </a:xfrm>
          <a:prstGeom prst="straightConnector1">
            <a:avLst/>
          </a:prstGeom>
          <a:noFill/>
          <a:ln w="9525" cap="flat" cmpd="sng">
            <a:solidFill>
              <a:schemeClr val="dk1"/>
            </a:solidFill>
            <a:prstDash val="solid"/>
            <a:round/>
            <a:headEnd type="diamond" w="med" len="med"/>
            <a:tailEnd type="none" w="med" len="med"/>
          </a:ln>
        </p:spPr>
      </p:cxnSp>
      <p:cxnSp>
        <p:nvCxnSpPr>
          <p:cNvPr id="27" name="Google Shape;283;p23">
            <a:extLst>
              <a:ext uri="{FF2B5EF4-FFF2-40B4-BE49-F238E27FC236}">
                <a16:creationId xmlns:a16="http://schemas.microsoft.com/office/drawing/2014/main" id="{ADE94CC3-9BC0-4D70-8482-649DE2FCC8A8}"/>
              </a:ext>
            </a:extLst>
          </p:cNvPr>
          <p:cNvCxnSpPr/>
          <p:nvPr/>
        </p:nvCxnSpPr>
        <p:spPr>
          <a:xfrm rot="10800000">
            <a:off x="3604607" y="2602483"/>
            <a:ext cx="0" cy="473700"/>
          </a:xfrm>
          <a:prstGeom prst="straightConnector1">
            <a:avLst/>
          </a:prstGeom>
          <a:noFill/>
          <a:ln w="9525" cap="flat" cmpd="sng">
            <a:solidFill>
              <a:schemeClr val="dk1"/>
            </a:solidFill>
            <a:prstDash val="solid"/>
            <a:round/>
            <a:headEnd type="diamond" w="med" len="med"/>
            <a:tailEnd type="none" w="med" len="med"/>
          </a:ln>
        </p:spPr>
      </p:cxnSp>
      <p:cxnSp>
        <p:nvCxnSpPr>
          <p:cNvPr id="29" name="Google Shape;813;p40">
            <a:extLst>
              <a:ext uri="{FF2B5EF4-FFF2-40B4-BE49-F238E27FC236}">
                <a16:creationId xmlns:a16="http://schemas.microsoft.com/office/drawing/2014/main" id="{C8C1914C-FCD7-4C59-BE98-D34E29FB0CC6}"/>
              </a:ext>
            </a:extLst>
          </p:cNvPr>
          <p:cNvCxnSpPr/>
          <p:nvPr/>
        </p:nvCxnSpPr>
        <p:spPr>
          <a:xfrm>
            <a:off x="2098812" y="4941635"/>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5" name="Google Shape;813;p40">
            <a:extLst>
              <a:ext uri="{FF2B5EF4-FFF2-40B4-BE49-F238E27FC236}">
                <a16:creationId xmlns:a16="http://schemas.microsoft.com/office/drawing/2014/main" id="{9CC54D01-903F-4044-B833-E710BD2A880B}"/>
              </a:ext>
            </a:extLst>
          </p:cNvPr>
          <p:cNvCxnSpPr/>
          <p:nvPr/>
        </p:nvCxnSpPr>
        <p:spPr>
          <a:xfrm>
            <a:off x="9625864" y="3497601"/>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7" name="Google Shape;561;p33">
            <a:extLst>
              <a:ext uri="{FF2B5EF4-FFF2-40B4-BE49-F238E27FC236}">
                <a16:creationId xmlns:a16="http://schemas.microsoft.com/office/drawing/2014/main" id="{09121E1B-754A-486F-980D-730F7BD40875}"/>
              </a:ext>
            </a:extLst>
          </p:cNvPr>
          <p:cNvCxnSpPr>
            <a:cxnSpLocks/>
          </p:cNvCxnSpPr>
          <p:nvPr/>
        </p:nvCxnSpPr>
        <p:spPr>
          <a:xfrm rot="10800000" flipV="1">
            <a:off x="5897656" y="3342517"/>
            <a:ext cx="967037" cy="243010"/>
          </a:xfrm>
          <a:prstGeom prst="bentConnector2">
            <a:avLst/>
          </a:prstGeom>
          <a:noFill/>
          <a:ln w="9525" cap="flat" cmpd="sng">
            <a:solidFill>
              <a:schemeClr val="dk1"/>
            </a:solidFill>
            <a:prstDash val="solid"/>
            <a:round/>
            <a:headEnd type="none" w="med" len="med"/>
            <a:tailEnd type="diamond" w="med" len="med"/>
          </a:ln>
        </p:spPr>
      </p:cxnSp>
      <p:sp>
        <p:nvSpPr>
          <p:cNvPr id="38" name="CuadroTexto 37">
            <a:extLst>
              <a:ext uri="{FF2B5EF4-FFF2-40B4-BE49-F238E27FC236}">
                <a16:creationId xmlns:a16="http://schemas.microsoft.com/office/drawing/2014/main" id="{230ADEC9-3B72-4CDE-8DAB-97900D78255B}"/>
              </a:ext>
            </a:extLst>
          </p:cNvPr>
          <p:cNvSpPr txBox="1"/>
          <p:nvPr/>
        </p:nvSpPr>
        <p:spPr>
          <a:xfrm>
            <a:off x="5305418" y="3656801"/>
            <a:ext cx="1063496" cy="461665"/>
          </a:xfrm>
          <a:prstGeom prst="rect">
            <a:avLst/>
          </a:prstGeom>
          <a:noFill/>
        </p:spPr>
        <p:txBody>
          <a:bodyPr wrap="none" rtlCol="0">
            <a:spAutoFit/>
          </a:bodyPr>
          <a:lstStyle/>
          <a:p>
            <a:r>
              <a:rPr lang="es-CO" sz="1200" dirty="0">
                <a:latin typeface="Times New Roman" panose="02020603050405020304" pitchFamily="18" charset="0"/>
                <a:cs typeface="Times New Roman" panose="02020603050405020304" pitchFamily="18" charset="0"/>
              </a:rPr>
              <a:t>Visualización </a:t>
            </a:r>
          </a:p>
          <a:p>
            <a:r>
              <a:rPr lang="es-CO" sz="1200" dirty="0">
                <a:latin typeface="Times New Roman" panose="02020603050405020304" pitchFamily="18" charset="0"/>
                <a:cs typeface="Times New Roman" panose="02020603050405020304" pitchFamily="18" charset="0"/>
              </a:rPr>
              <a:t>del </a:t>
            </a:r>
            <a:r>
              <a:rPr lang="es-CO" sz="1200" dirty="0" err="1">
                <a:latin typeface="Times New Roman" panose="02020603050405020304" pitchFamily="18" charset="0"/>
                <a:cs typeface="Times New Roman" panose="02020603050405020304" pitchFamily="18" charset="0"/>
              </a:rPr>
              <a:t>polygon</a:t>
            </a:r>
            <a:r>
              <a:rPr lang="es-CO" sz="1200" dirty="0">
                <a:latin typeface="Times New Roman" panose="02020603050405020304" pitchFamily="18" charset="0"/>
                <a:cs typeface="Times New Roman" panose="02020603050405020304" pitchFamily="18" charset="0"/>
              </a:rPr>
              <a:t> </a:t>
            </a:r>
          </a:p>
        </p:txBody>
      </p:sp>
      <p:cxnSp>
        <p:nvCxnSpPr>
          <p:cNvPr id="39" name="Google Shape;516;p31">
            <a:extLst>
              <a:ext uri="{FF2B5EF4-FFF2-40B4-BE49-F238E27FC236}">
                <a16:creationId xmlns:a16="http://schemas.microsoft.com/office/drawing/2014/main" id="{B8A6696C-735F-45B6-9C58-19A5EF3484D1}"/>
              </a:ext>
            </a:extLst>
          </p:cNvPr>
          <p:cNvCxnSpPr/>
          <p:nvPr/>
        </p:nvCxnSpPr>
        <p:spPr>
          <a:xfrm rot="-5400000" flipH="1">
            <a:off x="8077287" y="4848169"/>
            <a:ext cx="490500" cy="308100"/>
          </a:xfrm>
          <a:prstGeom prst="bentConnector2">
            <a:avLst/>
          </a:prstGeom>
          <a:noFill/>
          <a:ln w="9525" cap="flat" cmpd="sng">
            <a:solidFill>
              <a:schemeClr val="dk1"/>
            </a:solidFill>
            <a:prstDash val="solid"/>
            <a:round/>
            <a:headEnd type="none" w="med" len="med"/>
            <a:tailEnd type="diamond" w="med" len="med"/>
          </a:ln>
        </p:spPr>
      </p:cxnSp>
      <p:sp>
        <p:nvSpPr>
          <p:cNvPr id="6" name="Rectángulo 5">
            <a:extLst>
              <a:ext uri="{FF2B5EF4-FFF2-40B4-BE49-F238E27FC236}">
                <a16:creationId xmlns:a16="http://schemas.microsoft.com/office/drawing/2014/main" id="{6A08537B-ECF4-4104-8FD9-88FA910852EB}"/>
              </a:ext>
            </a:extLst>
          </p:cNvPr>
          <p:cNvSpPr/>
          <p:nvPr/>
        </p:nvSpPr>
        <p:spPr>
          <a:xfrm>
            <a:off x="838200" y="1195466"/>
            <a:ext cx="10377943" cy="338554"/>
          </a:xfrm>
          <a:prstGeom prst="rect">
            <a:avLst/>
          </a:prstGeom>
        </p:spPr>
        <p:txBody>
          <a:bodyPr wrap="square">
            <a:spAutoFit/>
          </a:bodyPr>
          <a:lstStyle/>
          <a:p>
            <a:r>
              <a:rPr lang="es-MX" sz="1600" dirty="0">
                <a:latin typeface="Times New Roman" panose="02020603050405020304" pitchFamily="18" charset="0"/>
                <a:cs typeface="Times New Roman" panose="02020603050405020304" pitchFamily="18" charset="0"/>
              </a:rPr>
              <a:t>Para utilizar LABELME, familiarícese con las siguientes funciones:</a:t>
            </a:r>
            <a:endParaRPr lang="es-CO" sz="1600" dirty="0">
              <a:latin typeface="Times New Roman" panose="02020603050405020304" pitchFamily="18" charset="0"/>
              <a:cs typeface="Times New Roman" panose="02020603050405020304" pitchFamily="18" charset="0"/>
            </a:endParaRPr>
          </a:p>
        </p:txBody>
      </p:sp>
      <p:pic>
        <p:nvPicPr>
          <p:cNvPr id="40" name="Imagen 39">
            <a:extLst>
              <a:ext uri="{FF2B5EF4-FFF2-40B4-BE49-F238E27FC236}">
                <a16:creationId xmlns:a16="http://schemas.microsoft.com/office/drawing/2014/main" id="{471BFF7C-BC26-4A6B-BCEE-968DD5345A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458" y="2646443"/>
            <a:ext cx="385780" cy="385780"/>
          </a:xfrm>
          <a:prstGeom prst="rect">
            <a:avLst/>
          </a:prstGeom>
        </p:spPr>
      </p:pic>
      <p:pic>
        <p:nvPicPr>
          <p:cNvPr id="41" name="Picture 6" descr="Two - Free arrows icons">
            <a:extLst>
              <a:ext uri="{FF2B5EF4-FFF2-40B4-BE49-F238E27FC236}">
                <a16:creationId xmlns:a16="http://schemas.microsoft.com/office/drawing/2014/main" id="{E25E1BAB-6172-4630-9B74-4F5C6BCBB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127" y="2637622"/>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Three Generic Others icon">
            <a:extLst>
              <a:ext uri="{FF2B5EF4-FFF2-40B4-BE49-F238E27FC236}">
                <a16:creationId xmlns:a16="http://schemas.microsoft.com/office/drawing/2014/main" id="{D5859EC2-5F80-4636-8EBA-9CFA560441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4605" y="4469680"/>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Four Generic Others icon">
            <a:extLst>
              <a:ext uri="{FF2B5EF4-FFF2-40B4-BE49-F238E27FC236}">
                <a16:creationId xmlns:a16="http://schemas.microsoft.com/office/drawing/2014/main" id="{15C03409-BC0F-4133-B214-93416000E6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7269" y="3300454"/>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Number Generic Others icon">
            <a:extLst>
              <a:ext uri="{FF2B5EF4-FFF2-40B4-BE49-F238E27FC236}">
                <a16:creationId xmlns:a16="http://schemas.microsoft.com/office/drawing/2014/main" id="{CE3450EC-9E71-446E-82E3-86BD7321BF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62856" y="3053036"/>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ix Generic Others icon">
            <a:extLst>
              <a:ext uri="{FF2B5EF4-FFF2-40B4-BE49-F238E27FC236}">
                <a16:creationId xmlns:a16="http://schemas.microsoft.com/office/drawing/2014/main" id="{C8BB252B-934A-4BB8-89FB-185EE2B855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1745" y="4817800"/>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umber Generic Others icon">
            <a:extLst>
              <a:ext uri="{FF2B5EF4-FFF2-40B4-BE49-F238E27FC236}">
                <a16:creationId xmlns:a16="http://schemas.microsoft.com/office/drawing/2014/main" id="{13115634-37D9-46A3-85DC-591017EF55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2842" y="5057699"/>
            <a:ext cx="449893" cy="449893"/>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Google Shape;518;p31">
            <a:extLst>
              <a:ext uri="{FF2B5EF4-FFF2-40B4-BE49-F238E27FC236}">
                <a16:creationId xmlns:a16="http://schemas.microsoft.com/office/drawing/2014/main" id="{04F54C96-895A-410B-9F0F-73A6517EF897}"/>
              </a:ext>
            </a:extLst>
          </p:cNvPr>
          <p:cNvCxnSpPr>
            <a:cxnSpLocks/>
            <a:stCxn id="33" idx="1"/>
            <a:endCxn id="31" idx="3"/>
          </p:cNvCxnSpPr>
          <p:nvPr/>
        </p:nvCxnSpPr>
        <p:spPr>
          <a:xfrm rot="10800000" flipV="1">
            <a:off x="6387562" y="5956981"/>
            <a:ext cx="345887" cy="1"/>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4" name="Título 1">
            <a:extLst>
              <a:ext uri="{FF2B5EF4-FFF2-40B4-BE49-F238E27FC236}">
                <a16:creationId xmlns:a16="http://schemas.microsoft.com/office/drawing/2014/main" id="{84F46D7C-D93B-421C-9E49-3B594E3F2235}"/>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spTree>
    <p:extLst>
      <p:ext uri="{BB962C8B-B14F-4D97-AF65-F5344CB8AC3E}">
        <p14:creationId xmlns:p14="http://schemas.microsoft.com/office/powerpoint/2010/main" val="166169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75361CA9-330A-49E6-866F-0C99A805B060}"/>
              </a:ext>
            </a:extLst>
          </p:cNvPr>
          <p:cNvSpPr txBox="1"/>
          <p:nvPr/>
        </p:nvSpPr>
        <p:spPr>
          <a:xfrm>
            <a:off x="472477" y="1684705"/>
            <a:ext cx="3906371" cy="954107"/>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Después de obtener los archivos .</a:t>
            </a:r>
            <a:r>
              <a:rPr lang="es-CO" sz="1400" dirty="0" err="1">
                <a:latin typeface="Times New Roman" panose="02020603050405020304" pitchFamily="18" charset="0"/>
                <a:cs typeface="Times New Roman" panose="02020603050405020304" pitchFamily="18" charset="0"/>
              </a:rPr>
              <a:t>json</a:t>
            </a:r>
            <a:r>
              <a:rPr lang="es-CO" sz="1400" dirty="0">
                <a:latin typeface="Times New Roman" panose="02020603050405020304" pitchFamily="18" charset="0"/>
                <a:cs typeface="Times New Roman" panose="02020603050405020304" pitchFamily="18" charset="0"/>
              </a:rPr>
              <a:t> correspondientes, ya sea por separación manual o automática, ejecute la siguiente celda para convertirlos al formato YOLO.</a:t>
            </a:r>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E51FD6F-7F1E-4ED9-8633-5B929E693FA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4" name="Rectángulo 3">
            <a:extLst>
              <a:ext uri="{FF2B5EF4-FFF2-40B4-BE49-F238E27FC236}">
                <a16:creationId xmlns:a16="http://schemas.microsoft.com/office/drawing/2014/main" id="{C242A557-6C14-4932-8C2E-A2E3CFFECBF1}"/>
              </a:ext>
            </a:extLst>
          </p:cNvPr>
          <p:cNvSpPr/>
          <p:nvPr/>
        </p:nvSpPr>
        <p:spPr>
          <a:xfrm>
            <a:off x="1622932" y="5897925"/>
            <a:ext cx="6096000" cy="307777"/>
          </a:xfrm>
          <a:prstGeom prst="rect">
            <a:avLst/>
          </a:prstGeom>
        </p:spPr>
        <p:txBody>
          <a:bodyPr>
            <a:spAutoFit/>
          </a:bodyPr>
          <a:lstStyle/>
          <a:p>
            <a:r>
              <a:rPr lang="es-CO" sz="1400" dirty="0">
                <a:latin typeface="Times New Roman" panose="02020603050405020304" pitchFamily="18" charset="0"/>
                <a:cs typeface="Times New Roman" panose="02020603050405020304" pitchFamily="18" charset="0"/>
              </a:rPr>
              <a:t>La carpeta resultante, llamada '</a:t>
            </a:r>
            <a:r>
              <a:rPr lang="es-CO" sz="1400" dirty="0" err="1">
                <a:latin typeface="Times New Roman" panose="02020603050405020304" pitchFamily="18" charset="0"/>
                <a:cs typeface="Times New Roman" panose="02020603050405020304" pitchFamily="18" charset="0"/>
              </a:rPr>
              <a:t>YOLODataset</a:t>
            </a:r>
            <a:r>
              <a:rPr lang="es-CO" sz="1400" dirty="0">
                <a:latin typeface="Times New Roman" panose="02020603050405020304" pitchFamily="18" charset="0"/>
                <a:cs typeface="Times New Roman" panose="02020603050405020304" pitchFamily="18" charset="0"/>
              </a:rPr>
              <a:t>', tendrá la siguiente estructura:</a:t>
            </a:r>
            <a:endParaRPr lang="es-CO" sz="1600" dirty="0">
              <a:latin typeface="Times New Roman" panose="02020603050405020304" pitchFamily="18" charset="0"/>
              <a:cs typeface="Times New Roman" panose="02020603050405020304" pitchFamily="18" charset="0"/>
            </a:endParaRPr>
          </a:p>
        </p:txBody>
      </p:sp>
      <p:cxnSp>
        <p:nvCxnSpPr>
          <p:cNvPr id="34" name="Google Shape;659;p36">
            <a:extLst>
              <a:ext uri="{FF2B5EF4-FFF2-40B4-BE49-F238E27FC236}">
                <a16:creationId xmlns:a16="http://schemas.microsoft.com/office/drawing/2014/main" id="{C759E60F-7B8A-4C10-B376-6BAE97FA406E}"/>
              </a:ext>
            </a:extLst>
          </p:cNvPr>
          <p:cNvCxnSpPr>
            <a:cxnSpLocks/>
          </p:cNvCxnSpPr>
          <p:nvPr/>
        </p:nvCxnSpPr>
        <p:spPr>
          <a:xfrm>
            <a:off x="4871589" y="1377110"/>
            <a:ext cx="838200" cy="11514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6" name="Google Shape;660;p36">
            <a:extLst>
              <a:ext uri="{FF2B5EF4-FFF2-40B4-BE49-F238E27FC236}">
                <a16:creationId xmlns:a16="http://schemas.microsoft.com/office/drawing/2014/main" id="{B15CEF77-C6C3-4C99-989F-0AC70EAE92A3}"/>
              </a:ext>
            </a:extLst>
          </p:cNvPr>
          <p:cNvCxnSpPr>
            <a:cxnSpLocks/>
          </p:cNvCxnSpPr>
          <p:nvPr/>
        </p:nvCxnSpPr>
        <p:spPr>
          <a:xfrm>
            <a:off x="5709841" y="2528550"/>
            <a:ext cx="838200" cy="11511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7" name="Google Shape;659;p36">
            <a:extLst>
              <a:ext uri="{FF2B5EF4-FFF2-40B4-BE49-F238E27FC236}">
                <a16:creationId xmlns:a16="http://schemas.microsoft.com/office/drawing/2014/main" id="{15466D05-3BB6-44C4-BD8E-59508135DBF2}"/>
              </a:ext>
            </a:extLst>
          </p:cNvPr>
          <p:cNvCxnSpPr/>
          <p:nvPr/>
        </p:nvCxnSpPr>
        <p:spPr>
          <a:xfrm>
            <a:off x="6554950" y="3670636"/>
            <a:ext cx="838200" cy="11514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8" name="Google Shape;660;p36">
            <a:extLst>
              <a:ext uri="{FF2B5EF4-FFF2-40B4-BE49-F238E27FC236}">
                <a16:creationId xmlns:a16="http://schemas.microsoft.com/office/drawing/2014/main" id="{C7D821F3-FBAF-4A67-B6C0-7BB092ACD722}"/>
              </a:ext>
            </a:extLst>
          </p:cNvPr>
          <p:cNvCxnSpPr>
            <a:cxnSpLocks/>
          </p:cNvCxnSpPr>
          <p:nvPr/>
        </p:nvCxnSpPr>
        <p:spPr>
          <a:xfrm rot="16200000" flipH="1">
            <a:off x="7390592" y="4824685"/>
            <a:ext cx="811179" cy="805959"/>
          </a:xfrm>
          <a:prstGeom prst="bentConnector3">
            <a:avLst>
              <a:gd name="adj1" fmla="val 100100"/>
            </a:avLst>
          </a:prstGeom>
          <a:noFill/>
          <a:ln w="9525" cap="flat" cmpd="sng">
            <a:solidFill>
              <a:schemeClr val="dk1"/>
            </a:solidFill>
            <a:prstDash val="solid"/>
            <a:round/>
            <a:headEnd type="none" w="med" len="med"/>
            <a:tailEnd type="diamond" w="med" len="med"/>
          </a:ln>
        </p:spPr>
      </p:cxnSp>
      <p:pic>
        <p:nvPicPr>
          <p:cNvPr id="39" name="Imagen 38">
            <a:extLst>
              <a:ext uri="{FF2B5EF4-FFF2-40B4-BE49-F238E27FC236}">
                <a16:creationId xmlns:a16="http://schemas.microsoft.com/office/drawing/2014/main" id="{E4B90168-4698-4D03-B566-1C82E3623627}"/>
              </a:ext>
            </a:extLst>
          </p:cNvPr>
          <p:cNvPicPr>
            <a:picLocks noChangeAspect="1"/>
          </p:cNvPicPr>
          <p:nvPr/>
        </p:nvPicPr>
        <p:blipFill>
          <a:blip r:embed="rId3"/>
          <a:stretch>
            <a:fillRect/>
          </a:stretch>
        </p:blipFill>
        <p:spPr>
          <a:xfrm>
            <a:off x="10853015" y="2459564"/>
            <a:ext cx="895475" cy="571580"/>
          </a:xfrm>
          <a:prstGeom prst="rect">
            <a:avLst/>
          </a:prstGeom>
        </p:spPr>
      </p:pic>
      <p:pic>
        <p:nvPicPr>
          <p:cNvPr id="40" name="Imagen 39">
            <a:extLst>
              <a:ext uri="{FF2B5EF4-FFF2-40B4-BE49-F238E27FC236}">
                <a16:creationId xmlns:a16="http://schemas.microsoft.com/office/drawing/2014/main" id="{FC2CF5C9-7E66-45A3-AE27-817C7170E969}"/>
              </a:ext>
            </a:extLst>
          </p:cNvPr>
          <p:cNvPicPr>
            <a:picLocks noChangeAspect="1"/>
          </p:cNvPicPr>
          <p:nvPr/>
        </p:nvPicPr>
        <p:blipFill>
          <a:blip r:embed="rId4"/>
          <a:stretch>
            <a:fillRect/>
          </a:stretch>
        </p:blipFill>
        <p:spPr>
          <a:xfrm>
            <a:off x="10806505" y="1224641"/>
            <a:ext cx="988497" cy="342948"/>
          </a:xfrm>
          <a:prstGeom prst="rect">
            <a:avLst/>
          </a:prstGeom>
        </p:spPr>
      </p:pic>
      <p:pic>
        <p:nvPicPr>
          <p:cNvPr id="43" name="Imagen 42">
            <a:extLst>
              <a:ext uri="{FF2B5EF4-FFF2-40B4-BE49-F238E27FC236}">
                <a16:creationId xmlns:a16="http://schemas.microsoft.com/office/drawing/2014/main" id="{C33D8012-0D0C-47A9-ABCE-F4B24965B2FB}"/>
              </a:ext>
            </a:extLst>
          </p:cNvPr>
          <p:cNvPicPr>
            <a:picLocks noChangeAspect="1"/>
          </p:cNvPicPr>
          <p:nvPr/>
        </p:nvPicPr>
        <p:blipFill>
          <a:blip r:embed="rId5"/>
          <a:stretch>
            <a:fillRect/>
          </a:stretch>
        </p:blipFill>
        <p:spPr>
          <a:xfrm>
            <a:off x="10781567" y="3890089"/>
            <a:ext cx="1038370" cy="362001"/>
          </a:xfrm>
          <a:prstGeom prst="rect">
            <a:avLst/>
          </a:prstGeom>
        </p:spPr>
      </p:pic>
      <p:pic>
        <p:nvPicPr>
          <p:cNvPr id="44" name="Picture 2" descr="A screenshot of a computer&#10;&#10;Description automatically generated">
            <a:extLst>
              <a:ext uri="{FF2B5EF4-FFF2-40B4-BE49-F238E27FC236}">
                <a16:creationId xmlns:a16="http://schemas.microsoft.com/office/drawing/2014/main" id="{F7E63D66-4217-4952-B7D5-AF1DC6A9242F}"/>
              </a:ext>
            </a:extLst>
          </p:cNvPr>
          <p:cNvPicPr/>
          <p:nvPr/>
        </p:nvPicPr>
        <p:blipFill rotWithShape="1">
          <a:blip r:embed="rId6">
            <a:extLst>
              <a:ext uri="{28A0092B-C50C-407E-A947-70E740481C1C}">
                <a14:useLocalDpi xmlns:a14="http://schemas.microsoft.com/office/drawing/2010/main" val="0"/>
              </a:ext>
            </a:extLst>
          </a:blip>
          <a:srcRect r="47559"/>
          <a:stretch/>
        </p:blipFill>
        <p:spPr>
          <a:xfrm>
            <a:off x="10996944" y="4532232"/>
            <a:ext cx="564412" cy="819318"/>
          </a:xfrm>
          <a:prstGeom prst="rect">
            <a:avLst/>
          </a:prstGeom>
        </p:spPr>
      </p:pic>
      <p:pic>
        <p:nvPicPr>
          <p:cNvPr id="45" name="Picture 3" descr="A screenshot of a computer&#10;&#10;Description automatically generated">
            <a:extLst>
              <a:ext uri="{FF2B5EF4-FFF2-40B4-BE49-F238E27FC236}">
                <a16:creationId xmlns:a16="http://schemas.microsoft.com/office/drawing/2014/main" id="{705479E4-6186-4D0C-A2C5-69C17367AE11}"/>
              </a:ext>
            </a:extLst>
          </p:cNvPr>
          <p:cNvPicPr/>
          <p:nvPr/>
        </p:nvPicPr>
        <p:blipFill rotWithShape="1">
          <a:blip r:embed="rId7">
            <a:extLst>
              <a:ext uri="{28A0092B-C50C-407E-A947-70E740481C1C}">
                <a14:useLocalDpi xmlns:a14="http://schemas.microsoft.com/office/drawing/2010/main" val="0"/>
              </a:ext>
            </a:extLst>
          </a:blip>
          <a:srcRect t="1" r="56753" b="-3820"/>
          <a:stretch/>
        </p:blipFill>
        <p:spPr>
          <a:xfrm>
            <a:off x="11018546" y="5534263"/>
            <a:ext cx="564412" cy="899288"/>
          </a:xfrm>
          <a:prstGeom prst="rect">
            <a:avLst/>
          </a:prstGeom>
        </p:spPr>
      </p:pic>
      <p:grpSp>
        <p:nvGrpSpPr>
          <p:cNvPr id="47" name="Google Shape;653;p36">
            <a:extLst>
              <a:ext uri="{FF2B5EF4-FFF2-40B4-BE49-F238E27FC236}">
                <a16:creationId xmlns:a16="http://schemas.microsoft.com/office/drawing/2014/main" id="{EB1EE7C8-DC14-40BF-B1A5-57848D754ACE}"/>
              </a:ext>
            </a:extLst>
          </p:cNvPr>
          <p:cNvGrpSpPr/>
          <p:nvPr/>
        </p:nvGrpSpPr>
        <p:grpSpPr>
          <a:xfrm>
            <a:off x="4868134" y="1067216"/>
            <a:ext cx="5701597" cy="938491"/>
            <a:chOff x="2920863" y="2316793"/>
            <a:chExt cx="3629700" cy="977367"/>
          </a:xfrm>
        </p:grpSpPr>
        <p:sp>
          <p:nvSpPr>
            <p:cNvPr id="48" name="Google Shape;654;p36">
              <a:extLst>
                <a:ext uri="{FF2B5EF4-FFF2-40B4-BE49-F238E27FC236}">
                  <a16:creationId xmlns:a16="http://schemas.microsoft.com/office/drawing/2014/main" id="{3A98B667-1501-4318-A5F4-0398ED0C856D}"/>
                </a:ext>
              </a:extLst>
            </p:cNvPr>
            <p:cNvSpPr txBox="1"/>
            <p:nvPr/>
          </p:nvSpPr>
          <p:spPr>
            <a:xfrm>
              <a:off x="2920863" y="2316793"/>
              <a:ext cx="3629700"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Carpeta origen de la data</a:t>
              </a:r>
            </a:p>
          </p:txBody>
        </p:sp>
        <p:sp>
          <p:nvSpPr>
            <p:cNvPr id="49" name="Google Shape;655;p36">
              <a:extLst>
                <a:ext uri="{FF2B5EF4-FFF2-40B4-BE49-F238E27FC236}">
                  <a16:creationId xmlns:a16="http://schemas.microsoft.com/office/drawing/2014/main" id="{21B08337-2644-41A9-87AF-B8C8D84CE726}"/>
                </a:ext>
              </a:extLst>
            </p:cNvPr>
            <p:cNvSpPr txBox="1"/>
            <p:nvPr/>
          </p:nvSpPr>
          <p:spPr>
            <a:xfrm>
              <a:off x="2920863" y="2773059"/>
              <a:ext cx="3629700" cy="521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n" sz="1200" dirty="0">
                  <a:solidFill>
                    <a:schemeClr val="dk1"/>
                  </a:solidFill>
                  <a:latin typeface="Times New Roman" panose="02020603050405020304" pitchFamily="18" charset="0"/>
                  <a:ea typeface="Akatab"/>
                  <a:cs typeface="Times New Roman" panose="02020603050405020304" pitchFamily="18" charset="0"/>
                  <a:sym typeface="Akatab"/>
                </a:rPr>
                <a:t>La carpeta donde se visualizara la convers</a:t>
              </a: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ión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dependerá del modelo que se esté utilizando</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50" name="Google Shape;653;p36">
            <a:extLst>
              <a:ext uri="{FF2B5EF4-FFF2-40B4-BE49-F238E27FC236}">
                <a16:creationId xmlns:a16="http://schemas.microsoft.com/office/drawing/2014/main" id="{C1EC710B-9F51-477F-B495-BF8313B874AC}"/>
              </a:ext>
            </a:extLst>
          </p:cNvPr>
          <p:cNvGrpSpPr/>
          <p:nvPr/>
        </p:nvGrpSpPr>
        <p:grpSpPr>
          <a:xfrm>
            <a:off x="5775046" y="2222834"/>
            <a:ext cx="4794685" cy="938490"/>
            <a:chOff x="2920863" y="2316793"/>
            <a:chExt cx="3629700" cy="977366"/>
          </a:xfrm>
        </p:grpSpPr>
        <p:sp>
          <p:nvSpPr>
            <p:cNvPr id="51" name="Google Shape;654;p36">
              <a:extLst>
                <a:ext uri="{FF2B5EF4-FFF2-40B4-BE49-F238E27FC236}">
                  <a16:creationId xmlns:a16="http://schemas.microsoft.com/office/drawing/2014/main" id="{595AC8ED-F224-4BFA-834A-880AC982F670}"/>
                </a:ext>
              </a:extLst>
            </p:cNvPr>
            <p:cNvSpPr txBox="1"/>
            <p:nvPr/>
          </p:nvSpPr>
          <p:spPr>
            <a:xfrm>
              <a:off x="2920863" y="2316793"/>
              <a:ext cx="3629700"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Sub carpeta principal</a:t>
              </a:r>
            </a:p>
          </p:txBody>
        </p:sp>
        <p:sp>
          <p:nvSpPr>
            <p:cNvPr id="52" name="Google Shape;655;p36">
              <a:extLst>
                <a:ext uri="{FF2B5EF4-FFF2-40B4-BE49-F238E27FC236}">
                  <a16:creationId xmlns:a16="http://schemas.microsoft.com/office/drawing/2014/main" id="{D9BC5FA1-1A90-47DF-A959-B085DAA3ADD8}"/>
                </a:ext>
              </a:extLst>
            </p:cNvPr>
            <p:cNvSpPr txBox="1"/>
            <p:nvPr/>
          </p:nvSpPr>
          <p:spPr>
            <a:xfrm>
              <a:off x="2920863" y="2773059"/>
              <a:ext cx="3413291" cy="521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s-CO" sz="1200" dirty="0">
                  <a:solidFill>
                    <a:schemeClr val="dk1"/>
                  </a:solidFill>
                  <a:latin typeface="Times New Roman" panose="02020603050405020304" pitchFamily="18" charset="0"/>
                  <a:ea typeface="Akatab"/>
                  <a:cs typeface="Times New Roman" panose="02020603050405020304" pitchFamily="18" charset="0"/>
                  <a:sym typeface="Akatab"/>
                </a:rPr>
                <a:t>Esta equivale a la separación de los datos que se obtuvo de manera manual o automática. </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54" name="Google Shape;653;p36">
            <a:extLst>
              <a:ext uri="{FF2B5EF4-FFF2-40B4-BE49-F238E27FC236}">
                <a16:creationId xmlns:a16="http://schemas.microsoft.com/office/drawing/2014/main" id="{2FF6C6E0-D4F1-4EE9-848D-BBCC0E394B4D}"/>
              </a:ext>
            </a:extLst>
          </p:cNvPr>
          <p:cNvGrpSpPr/>
          <p:nvPr/>
        </p:nvGrpSpPr>
        <p:grpSpPr>
          <a:xfrm>
            <a:off x="8199162" y="5021986"/>
            <a:ext cx="2505151" cy="1497012"/>
            <a:chOff x="2920864" y="2316793"/>
            <a:chExt cx="2794611" cy="977366"/>
          </a:xfrm>
        </p:grpSpPr>
        <p:sp>
          <p:nvSpPr>
            <p:cNvPr id="55" name="Google Shape;654;p36">
              <a:extLst>
                <a:ext uri="{FF2B5EF4-FFF2-40B4-BE49-F238E27FC236}">
                  <a16:creationId xmlns:a16="http://schemas.microsoft.com/office/drawing/2014/main" id="{5245885A-66A1-4748-8C11-9FB2C07966FC}"/>
                </a:ext>
              </a:extLst>
            </p:cNvPr>
            <p:cNvSpPr txBox="1"/>
            <p:nvPr/>
          </p:nvSpPr>
          <p:spPr>
            <a:xfrm>
              <a:off x="2920864" y="2316793"/>
              <a:ext cx="2794611"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Estructura de las subcarpetas</a:t>
              </a:r>
            </a:p>
          </p:txBody>
        </p:sp>
        <p:sp>
          <p:nvSpPr>
            <p:cNvPr id="56" name="Google Shape;655;p36">
              <a:extLst>
                <a:ext uri="{FF2B5EF4-FFF2-40B4-BE49-F238E27FC236}">
                  <a16:creationId xmlns:a16="http://schemas.microsoft.com/office/drawing/2014/main" id="{77A51FD2-E266-4EE9-870B-227ACB42BC51}"/>
                </a:ext>
              </a:extLst>
            </p:cNvPr>
            <p:cNvSpPr txBox="1"/>
            <p:nvPr/>
          </p:nvSpPr>
          <p:spPr>
            <a:xfrm>
              <a:off x="2920864" y="2773059"/>
              <a:ext cx="2794611" cy="521100"/>
            </a:xfrm>
            <a:prstGeom prst="rect">
              <a:avLst/>
            </a:prstGeom>
            <a:noFill/>
            <a:ln>
              <a:noFill/>
            </a:ln>
          </p:spPr>
          <p:txBody>
            <a:bodyPr spcFirstLastPara="1" wrap="square" lIns="91425" tIns="91425" rIns="91425" bIns="91425" anchor="t" anchorCtr="0">
              <a:noAutofit/>
            </a:bodyPr>
            <a:lstStyle/>
            <a:p>
              <a:pPr marL="152400" lvl="0">
                <a:buClr>
                  <a:schemeClr val="dk1"/>
                </a:buClr>
                <a:buSzPts val="1200"/>
              </a:pPr>
              <a:r>
                <a:rPr lang="es-MX" sz="1200" dirty="0">
                  <a:solidFill>
                    <a:schemeClr val="dk1"/>
                  </a:solidFill>
                  <a:latin typeface="Times New Roman" panose="02020603050405020304" pitchFamily="18" charset="0"/>
                  <a:ea typeface="Akatab"/>
                  <a:cs typeface="Times New Roman" panose="02020603050405020304" pitchFamily="18" charset="0"/>
                  <a:sym typeface="Akatab"/>
                </a:rPr>
                <a:t>En cada subcarpeta de la carpeta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YOLODataset</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se creara la estructura test,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train</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y val.</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sp>
        <p:nvSpPr>
          <p:cNvPr id="59" name="Google Shape;654;p36">
            <a:extLst>
              <a:ext uri="{FF2B5EF4-FFF2-40B4-BE49-F238E27FC236}">
                <a16:creationId xmlns:a16="http://schemas.microsoft.com/office/drawing/2014/main" id="{EBF775C9-B620-4D27-8DF6-7AB1B325B327}"/>
              </a:ext>
            </a:extLst>
          </p:cNvPr>
          <p:cNvSpPr txBox="1"/>
          <p:nvPr/>
        </p:nvSpPr>
        <p:spPr>
          <a:xfrm>
            <a:off x="7423895" y="4611725"/>
            <a:ext cx="3271935" cy="660509"/>
          </a:xfrm>
          <a:prstGeom prst="rect">
            <a:avLst/>
          </a:prstGeom>
          <a:noFill/>
          <a:ln>
            <a:noFill/>
          </a:ln>
        </p:spPr>
        <p:txBody>
          <a:bodyPr spcFirstLastPara="1" wrap="square" lIns="91425" tIns="91425" rIns="91425" bIns="91425" anchor="b" anchorCtr="0">
            <a:noAutofit/>
          </a:bodyPr>
          <a:lstStyle/>
          <a:p>
            <a:r>
              <a:rPr lang="es-MX" sz="1400" b="1" dirty="0">
                <a:solidFill>
                  <a:schemeClr val="dk1"/>
                </a:solidFill>
                <a:latin typeface="Bell MT" panose="02020503060305020303" pitchFamily="18" charset="0"/>
                <a:sym typeface="Noto Serif Ethiopic"/>
              </a:rPr>
              <a:t>Sub carpetas de la carpeta </a:t>
            </a:r>
            <a:r>
              <a:rPr lang="es-MX" sz="1400" b="1" dirty="0" err="1">
                <a:solidFill>
                  <a:schemeClr val="dk1"/>
                </a:solidFill>
                <a:latin typeface="Bell MT" panose="02020503060305020303" pitchFamily="18" charset="0"/>
                <a:sym typeface="Noto Serif Ethiopic"/>
              </a:rPr>
              <a:t>YoloDataset</a:t>
            </a:r>
            <a:endParaRPr lang="es-MX" sz="1400" b="1" dirty="0">
              <a:solidFill>
                <a:schemeClr val="dk1"/>
              </a:solidFill>
              <a:latin typeface="Bell MT" panose="02020503060305020303" pitchFamily="18" charset="0"/>
              <a:sym typeface="Noto Serif Ethiopic"/>
            </a:endParaRPr>
          </a:p>
          <a:p>
            <a:pPr lvl="0"/>
            <a:endParaRPr lang="es-CO" sz="1400" b="1" dirty="0">
              <a:solidFill>
                <a:schemeClr val="dk1"/>
              </a:solidFill>
              <a:latin typeface="Bell MT" panose="02020503060305020303" pitchFamily="18" charset="0"/>
              <a:ea typeface="Noto Serif Ethiopic"/>
              <a:cs typeface="Noto Serif Ethiopic"/>
              <a:sym typeface="Noto Serif Ethiopic"/>
            </a:endParaRPr>
          </a:p>
        </p:txBody>
      </p:sp>
      <p:grpSp>
        <p:nvGrpSpPr>
          <p:cNvPr id="62" name="Google Shape;653;p36">
            <a:extLst>
              <a:ext uri="{FF2B5EF4-FFF2-40B4-BE49-F238E27FC236}">
                <a16:creationId xmlns:a16="http://schemas.microsoft.com/office/drawing/2014/main" id="{C43C2D95-B78E-43E7-ADE1-94E84072A4C0}"/>
              </a:ext>
            </a:extLst>
          </p:cNvPr>
          <p:cNvGrpSpPr/>
          <p:nvPr/>
        </p:nvGrpSpPr>
        <p:grpSpPr>
          <a:xfrm>
            <a:off x="6663342" y="3240758"/>
            <a:ext cx="3791088" cy="1238839"/>
            <a:chOff x="2920864" y="2316793"/>
            <a:chExt cx="2794611" cy="977366"/>
          </a:xfrm>
        </p:grpSpPr>
        <p:sp>
          <p:nvSpPr>
            <p:cNvPr id="63" name="Google Shape;654;p36">
              <a:extLst>
                <a:ext uri="{FF2B5EF4-FFF2-40B4-BE49-F238E27FC236}">
                  <a16:creationId xmlns:a16="http://schemas.microsoft.com/office/drawing/2014/main" id="{BA22AD90-6E7A-4991-AC07-E6D693C5D068}"/>
                </a:ext>
              </a:extLst>
            </p:cNvPr>
            <p:cNvSpPr txBox="1"/>
            <p:nvPr/>
          </p:nvSpPr>
          <p:spPr>
            <a:xfrm>
              <a:off x="2920864" y="2316793"/>
              <a:ext cx="2794611"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Carpeta que guarda la conversión de formato</a:t>
              </a:r>
            </a:p>
          </p:txBody>
        </p:sp>
        <p:sp>
          <p:nvSpPr>
            <p:cNvPr id="64" name="Google Shape;655;p36">
              <a:extLst>
                <a:ext uri="{FF2B5EF4-FFF2-40B4-BE49-F238E27FC236}">
                  <a16:creationId xmlns:a16="http://schemas.microsoft.com/office/drawing/2014/main" id="{39668482-EB2E-4946-92CB-C8617DC6831C}"/>
                </a:ext>
              </a:extLst>
            </p:cNvPr>
            <p:cNvSpPr txBox="1"/>
            <p:nvPr/>
          </p:nvSpPr>
          <p:spPr>
            <a:xfrm>
              <a:off x="2920864" y="2773059"/>
              <a:ext cx="2794611" cy="521100"/>
            </a:xfrm>
            <a:prstGeom prst="rect">
              <a:avLst/>
            </a:prstGeom>
            <a:noFill/>
            <a:ln>
              <a:noFill/>
            </a:ln>
          </p:spPr>
          <p:txBody>
            <a:bodyPr spcFirstLastPara="1" wrap="square" lIns="91425" tIns="91425" rIns="91425" bIns="91425" anchor="t" anchorCtr="0">
              <a:noAutofit/>
            </a:bodyPr>
            <a:lstStyle/>
            <a:p>
              <a:pPr marL="152400" lvl="0">
                <a:buClr>
                  <a:schemeClr val="dk1"/>
                </a:buClr>
                <a:buSzPts val="1200"/>
              </a:pPr>
              <a:r>
                <a:rPr lang="es-MX" sz="1200" dirty="0">
                  <a:solidFill>
                    <a:schemeClr val="dk1"/>
                  </a:solidFill>
                  <a:latin typeface="Times New Roman" panose="02020603050405020304" pitchFamily="18" charset="0"/>
                  <a:ea typeface="Akatab"/>
                  <a:cs typeface="Times New Roman" panose="02020603050405020304" pitchFamily="18" charset="0"/>
                  <a:sym typeface="Akatab"/>
                </a:rPr>
                <a:t>Se creara una carpeta llamada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YOLODataset</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para la carpeta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train</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y la carpeta val</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5122" name="Picture 2" descr=" ">
            <a:extLst>
              <a:ext uri="{FF2B5EF4-FFF2-40B4-BE49-F238E27FC236}">
                <a16:creationId xmlns:a16="http://schemas.microsoft.com/office/drawing/2014/main" id="{E0026719-9203-4BF1-8D0E-97229D9CF8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103" y="5657261"/>
            <a:ext cx="462658" cy="46265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 ">
            <a:extLst>
              <a:ext uri="{FF2B5EF4-FFF2-40B4-BE49-F238E27FC236}">
                <a16:creationId xmlns:a16="http://schemas.microsoft.com/office/drawing/2014/main" id="{7284ED40-BB8F-47EB-8D50-86D0E83DC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780410">
            <a:off x="2229974" y="883240"/>
            <a:ext cx="603014" cy="6030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 ">
            <a:extLst>
              <a:ext uri="{FF2B5EF4-FFF2-40B4-BE49-F238E27FC236}">
                <a16:creationId xmlns:a16="http://schemas.microsoft.com/office/drawing/2014/main" id="{56E2F2A3-74B0-462E-969F-69A8CEB18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139090" flipH="1">
            <a:off x="6565195" y="5382567"/>
            <a:ext cx="472947" cy="472947"/>
          </a:xfrm>
          <a:prstGeom prst="rect">
            <a:avLst/>
          </a:prstGeom>
          <a:noFill/>
          <a:extLst>
            <a:ext uri="{909E8E84-426E-40DD-AFC4-6F175D3DCCD1}">
              <a14:hiddenFill xmlns:a14="http://schemas.microsoft.com/office/drawing/2010/main">
                <a:solidFill>
                  <a:srgbClr val="FFFFFF"/>
                </a:solidFill>
              </a14:hiddenFill>
            </a:ext>
          </a:extLst>
        </p:spPr>
      </p:pic>
      <p:sp>
        <p:nvSpPr>
          <p:cNvPr id="41" name="Título 1">
            <a:extLst>
              <a:ext uri="{FF2B5EF4-FFF2-40B4-BE49-F238E27FC236}">
                <a16:creationId xmlns:a16="http://schemas.microsoft.com/office/drawing/2014/main" id="{D0E09BAC-01DE-49FD-A47B-9557E303860D}"/>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Conversión a formato aceptado por </a:t>
            </a:r>
            <a:r>
              <a:rPr lang="es-CO" sz="1600" dirty="0" err="1">
                <a:latin typeface="Bahnschrift Light" panose="020B0502040204020203" pitchFamily="34" charset="0"/>
              </a:rPr>
              <a:t>ultralytics</a:t>
            </a:r>
            <a:endParaRPr lang="es-CO" sz="1600" dirty="0">
              <a:latin typeface="Bahnschrift Light" panose="020B0502040204020203" pitchFamily="34" charset="0"/>
            </a:endParaRPr>
          </a:p>
        </p:txBody>
      </p:sp>
      <p:pic>
        <p:nvPicPr>
          <p:cNvPr id="2" name="Imagen 1">
            <a:extLst>
              <a:ext uri="{FF2B5EF4-FFF2-40B4-BE49-F238E27FC236}">
                <a16:creationId xmlns:a16="http://schemas.microsoft.com/office/drawing/2014/main" id="{FE735697-AE84-4798-9B98-15395935A91E}"/>
              </a:ext>
            </a:extLst>
          </p:cNvPr>
          <p:cNvPicPr>
            <a:picLocks noChangeAspect="1"/>
          </p:cNvPicPr>
          <p:nvPr/>
        </p:nvPicPr>
        <p:blipFill>
          <a:blip r:embed="rId9"/>
          <a:stretch>
            <a:fillRect/>
          </a:stretch>
        </p:blipFill>
        <p:spPr>
          <a:xfrm>
            <a:off x="261679" y="2800087"/>
            <a:ext cx="4327969" cy="2857174"/>
          </a:xfrm>
          <a:prstGeom prst="rect">
            <a:avLst/>
          </a:prstGeom>
        </p:spPr>
      </p:pic>
      <p:pic>
        <p:nvPicPr>
          <p:cNvPr id="33" name="Imagen 32">
            <a:extLst>
              <a:ext uri="{FF2B5EF4-FFF2-40B4-BE49-F238E27FC236}">
                <a16:creationId xmlns:a16="http://schemas.microsoft.com/office/drawing/2014/main" id="{65A8BE0A-A3EE-4C1E-A795-74CDC5D3B2EA}"/>
              </a:ext>
            </a:extLst>
          </p:cNvPr>
          <p:cNvPicPr>
            <a:picLocks noChangeAspect="1"/>
          </p:cNvPicPr>
          <p:nvPr/>
        </p:nvPicPr>
        <p:blipFill>
          <a:blip r:embed="rId10"/>
          <a:stretch>
            <a:fillRect/>
          </a:stretch>
        </p:blipFill>
        <p:spPr>
          <a:xfrm>
            <a:off x="10806505" y="1620341"/>
            <a:ext cx="988497" cy="278315"/>
          </a:xfrm>
          <a:prstGeom prst="rect">
            <a:avLst/>
          </a:prstGeom>
        </p:spPr>
      </p:pic>
    </p:spTree>
    <p:extLst>
      <p:ext uri="{BB962C8B-B14F-4D97-AF65-F5344CB8AC3E}">
        <p14:creationId xmlns:p14="http://schemas.microsoft.com/office/powerpoint/2010/main" val="44110092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TotalTime>
  <Words>4671</Words>
  <Application>Microsoft Office PowerPoint</Application>
  <PresentationFormat>Panorámica</PresentationFormat>
  <Paragraphs>322</Paragraphs>
  <Slides>44</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44</vt:i4>
      </vt:variant>
    </vt:vector>
  </HeadingPairs>
  <TitlesOfParts>
    <vt:vector size="58" baseType="lpstr">
      <vt:lpstr>MS Mincho</vt:lpstr>
      <vt:lpstr>Akatab</vt:lpstr>
      <vt:lpstr>Aldhabi</vt:lpstr>
      <vt:lpstr>Angsana New</vt:lpstr>
      <vt:lpstr>Arial</vt:lpstr>
      <vt:lpstr>Bahnschrift Light</vt:lpstr>
      <vt:lpstr>Bell MT</vt:lpstr>
      <vt:lpstr>Calibri</vt:lpstr>
      <vt:lpstr>Calibri Light</vt:lpstr>
      <vt:lpstr>Cambria</vt:lpstr>
      <vt:lpstr>Noto Serif Ethiopic</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Despliegue del proyecto: Selección del modelo YOLOv8 | Original</vt:lpstr>
      <vt:lpstr>Presentación de PowerPoint</vt:lpstr>
      <vt:lpstr>Presentación de PowerPoint</vt:lpstr>
      <vt:lpstr>Presentación de PowerPoint</vt:lpstr>
      <vt:lpstr>Presentación de PowerPoint</vt:lpstr>
      <vt:lpstr>Presentación de PowerPoint</vt:lpstr>
      <vt:lpstr>Despliegue del proyecto: Modos de tarea de YOLOv8 | Resultados del entrenamiento</vt:lpstr>
      <vt:lpstr>Presentación de PowerPoint</vt:lpstr>
      <vt:lpstr>Presentación de PowerPoint</vt:lpstr>
      <vt:lpstr>Presentación de PowerPoint</vt:lpstr>
      <vt:lpstr>Despliegue del proyecto: Modos de tarea de YOLOv8 | Resultado de validación </vt:lpstr>
      <vt:lpstr>Despliegue del proyecto: Modos de tarea de YOLOv8 | Resultado de validación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Función de área | Estructura general</vt:lpstr>
      <vt:lpstr>Función de área | Resultados de SRCV3</vt:lpstr>
      <vt:lpstr>Función de área | Resultados de SRCV5</vt:lpstr>
      <vt:lpstr>Función de área | Resultados de SRCV5</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Jemssy Jarelly Escobar Gomez</dc:creator>
  <cp:lastModifiedBy>Jemssy Jarelly Escobar Gomez</cp:lastModifiedBy>
  <cp:revision>59</cp:revision>
  <dcterms:created xsi:type="dcterms:W3CDTF">2024-06-04T21:35:56Z</dcterms:created>
  <dcterms:modified xsi:type="dcterms:W3CDTF">2024-06-14T19:24:49Z</dcterms:modified>
</cp:coreProperties>
</file>